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2" r:id="rId3"/>
    <p:sldId id="261" r:id="rId4"/>
    <p:sldId id="257" r:id="rId5"/>
    <p:sldId id="260" r:id="rId6"/>
    <p:sldId id="258" r:id="rId7"/>
    <p:sldId id="259" r:id="rId8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AC99C"/>
    <a:srgbClr val="EF811D"/>
    <a:srgbClr val="008E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9" d="100"/>
          <a:sy n="89" d="100"/>
        </p:scale>
        <p:origin x="46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 smtClean="0"/>
              <a:t>Modifiez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098289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48301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0764176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776207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6766346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35282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9957310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184246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 smtClean="0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9076099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90638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673258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 smtClean="0"/>
              <a:t>Modifiez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 smtClean="0"/>
              <a:t>Modifiez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677E18E-4E14-4577-9CB1-31A66334220C}" type="datetimeFigureOut">
              <a:rPr lang="fr-FR" smtClean="0"/>
              <a:t>13/01/2026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B62AD22-516D-4976-AED8-E58FC90A879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3460243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.png"/><Relationship Id="rId4" Type="http://schemas.openxmlformats.org/officeDocument/2006/relationships/image" Target="../media/image1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0" y="44169"/>
            <a:ext cx="12192000" cy="11213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55838" tIns="27919" rIns="55838" bIns="27919" anchor="ctr"/>
          <a:lstStyle/>
          <a:p>
            <a:pPr defTabSz="6094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PROJET DE GESTION BUDGETAIRE – </a:t>
            </a:r>
            <a:r>
              <a:rPr lang="fr-F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ANADER</a:t>
            </a:r>
            <a:endParaRPr lang="fr-F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Imag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917545" y="44169"/>
            <a:ext cx="1017332" cy="1033566"/>
          </a:xfrm>
          <a:prstGeom prst="rect">
            <a:avLst/>
          </a:prstGeom>
        </p:spPr>
      </p:pic>
      <p:sp>
        <p:nvSpPr>
          <p:cNvPr id="6" name="ZoneTexte 5"/>
          <p:cNvSpPr txBox="1"/>
          <p:nvPr/>
        </p:nvSpPr>
        <p:spPr>
          <a:xfrm>
            <a:off x="802257" y="1811547"/>
            <a:ext cx="9092241" cy="4524315"/>
          </a:xfrm>
          <a:prstGeom prst="rect">
            <a:avLst/>
          </a:prstGeom>
          <a:noFill/>
          <a:ln w="57150">
            <a:noFill/>
          </a:ln>
          <a:effectLst>
            <a:outerShdw blurRad="107950" dist="12700" dir="5400000" algn="ctr">
              <a:srgbClr val="000000"/>
            </a:outerShdw>
          </a:effectLst>
          <a:scene3d>
            <a:camera prst="orthographicFront">
              <a:rot lat="0" lon="0" rev="0"/>
            </a:camera>
            <a:lightRig rig="soft" dir="t">
              <a:rot lat="0" lon="0" rev="0"/>
            </a:lightRig>
          </a:scene3d>
          <a:sp3d contourW="44450" prstMaterial="matte">
            <a:bevelT w="63500" h="63500" prst="artDeco"/>
            <a:contourClr>
              <a:srgbClr val="FFFFFF"/>
            </a:contourClr>
          </a:sp3d>
        </p:spPr>
        <p:txBody>
          <a:bodyPr wrap="square" rtlCol="0">
            <a:spAutoFit/>
          </a:bodyPr>
          <a:lstStyle/>
          <a:p>
            <a:pPr marL="685800" indent="-68580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4800" dirty="0" smtClean="0">
                <a:solidFill>
                  <a:schemeClr val="accent6">
                    <a:lumMod val="75000"/>
                  </a:schemeClr>
                </a:solidFill>
              </a:rPr>
              <a:t>Périmètre fonctionnel</a:t>
            </a:r>
          </a:p>
          <a:p>
            <a:pPr marL="685800" indent="-68580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4800" dirty="0" smtClean="0">
                <a:solidFill>
                  <a:schemeClr val="accent6">
                    <a:lumMod val="75000"/>
                  </a:schemeClr>
                </a:solidFill>
              </a:rPr>
              <a:t>Architecture </a:t>
            </a:r>
          </a:p>
          <a:p>
            <a:pPr marL="685800" indent="-685800">
              <a:buClr>
                <a:schemeClr val="accent2">
                  <a:lumMod val="75000"/>
                </a:schemeClr>
              </a:buClr>
              <a:buFont typeface="Wingdings" panose="05000000000000000000" pitchFamily="2" charset="2"/>
              <a:buChar char="ü"/>
            </a:pPr>
            <a:r>
              <a:rPr lang="fr-FR" sz="4800" dirty="0" smtClean="0">
                <a:solidFill>
                  <a:schemeClr val="accent6">
                    <a:lumMod val="75000"/>
                  </a:schemeClr>
                </a:solidFill>
              </a:rPr>
              <a:t>Acteurs et habilitations: </a:t>
            </a:r>
          </a:p>
          <a:p>
            <a:pPr marL="1600200" lvl="2" indent="-6858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4800" dirty="0" smtClean="0">
                <a:solidFill>
                  <a:schemeClr val="accent6">
                    <a:lumMod val="75000"/>
                  </a:schemeClr>
                </a:solidFill>
              </a:rPr>
              <a:t>Budget </a:t>
            </a:r>
          </a:p>
          <a:p>
            <a:pPr marL="1600200" lvl="2" indent="-6858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4800" dirty="0" smtClean="0">
                <a:solidFill>
                  <a:schemeClr val="accent6">
                    <a:lumMod val="75000"/>
                  </a:schemeClr>
                </a:solidFill>
              </a:rPr>
              <a:t>Depenses</a:t>
            </a:r>
          </a:p>
          <a:p>
            <a:pPr marL="1600200" lvl="2" indent="-685800">
              <a:buClr>
                <a:schemeClr val="accent2">
                  <a:lumMod val="75000"/>
                </a:schemeClr>
              </a:buClr>
              <a:buFont typeface="Courier New" panose="02070309020205020404" pitchFamily="49" charset="0"/>
              <a:buChar char="o"/>
            </a:pPr>
            <a:r>
              <a:rPr lang="fr-FR" sz="4800" dirty="0" smtClean="0">
                <a:solidFill>
                  <a:schemeClr val="accent6">
                    <a:lumMod val="75000"/>
                  </a:schemeClr>
                </a:solidFill>
              </a:rPr>
              <a:t>Recettes </a:t>
            </a:r>
            <a:endParaRPr lang="fr-FR" sz="4800" dirty="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0876603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à coins arrondis 3"/>
          <p:cNvSpPr/>
          <p:nvPr/>
        </p:nvSpPr>
        <p:spPr>
          <a:xfrm>
            <a:off x="283031" y="374470"/>
            <a:ext cx="11530149" cy="6252753"/>
          </a:xfrm>
          <a:prstGeom prst="roundRect">
            <a:avLst/>
          </a:prstGeom>
          <a:noFill/>
          <a:ln w="76200">
            <a:solidFill>
              <a:schemeClr val="accent6">
                <a:lumMod val="75000"/>
              </a:schemeClr>
            </a:solidFill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6" name="Rectangle à coins arrondis 5"/>
          <p:cNvSpPr/>
          <p:nvPr/>
        </p:nvSpPr>
        <p:spPr>
          <a:xfrm>
            <a:off x="4171414" y="5441748"/>
            <a:ext cx="3753385" cy="6455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2000" dirty="0"/>
              <a:t>Edition de statistiques </a:t>
            </a:r>
          </a:p>
          <a:p>
            <a:pPr algn="ctr"/>
            <a:endParaRPr lang="fr-FR" sz="2000" dirty="0"/>
          </a:p>
        </p:txBody>
      </p:sp>
      <p:sp>
        <p:nvSpPr>
          <p:cNvPr id="7" name="Rectangle à coins arrondis 6"/>
          <p:cNvSpPr/>
          <p:nvPr/>
        </p:nvSpPr>
        <p:spPr>
          <a:xfrm>
            <a:off x="4171414" y="3889310"/>
            <a:ext cx="3753385" cy="6455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Exécution du budget en recettes</a:t>
            </a:r>
            <a:endParaRPr lang="fr-FR" sz="2000" dirty="0"/>
          </a:p>
        </p:txBody>
      </p:sp>
      <p:sp>
        <p:nvSpPr>
          <p:cNvPr id="8" name="Rectangle à coins arrondis 7"/>
          <p:cNvSpPr/>
          <p:nvPr/>
        </p:nvSpPr>
        <p:spPr>
          <a:xfrm>
            <a:off x="4171414" y="4665528"/>
            <a:ext cx="3753385" cy="6455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/>
              <a:t>Exécution du budget en </a:t>
            </a:r>
            <a:r>
              <a:rPr lang="fr-FR" sz="2000" dirty="0" smtClean="0"/>
              <a:t>dépenses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9" name="Rectangle à coins arrondis 8"/>
          <p:cNvSpPr/>
          <p:nvPr/>
        </p:nvSpPr>
        <p:spPr>
          <a:xfrm>
            <a:off x="4171414" y="3113092"/>
            <a:ext cx="3753385" cy="6455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Suivi du </a:t>
            </a:r>
            <a:r>
              <a:rPr lang="fr-FR" sz="2000" dirty="0"/>
              <a:t>budget</a:t>
            </a:r>
          </a:p>
          <a:p>
            <a:pPr algn="ctr"/>
            <a:endParaRPr lang="fr-FR" sz="2000" dirty="0"/>
          </a:p>
        </p:txBody>
      </p:sp>
      <p:sp>
        <p:nvSpPr>
          <p:cNvPr id="10" name="Rectangle à coins arrondis 9"/>
          <p:cNvSpPr/>
          <p:nvPr/>
        </p:nvSpPr>
        <p:spPr>
          <a:xfrm>
            <a:off x="4171414" y="2336874"/>
            <a:ext cx="3753385" cy="6455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Modification du </a:t>
            </a:r>
            <a:r>
              <a:rPr lang="fr-FR" sz="2000" dirty="0"/>
              <a:t>budget</a:t>
            </a:r>
          </a:p>
          <a:p>
            <a:pPr algn="ctr"/>
            <a:endParaRPr lang="fr-FR" sz="2000" dirty="0"/>
          </a:p>
        </p:txBody>
      </p:sp>
      <p:sp>
        <p:nvSpPr>
          <p:cNvPr id="11" name="Rectangle à coins arrondis 10"/>
          <p:cNvSpPr/>
          <p:nvPr/>
        </p:nvSpPr>
        <p:spPr>
          <a:xfrm>
            <a:off x="4171414" y="1560656"/>
            <a:ext cx="3753385" cy="645549"/>
          </a:xfrm>
          <a:prstGeom prst="roundRect">
            <a:avLst/>
          </a:prstGeom>
          <a:solidFill>
            <a:schemeClr val="accent2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Création du budget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14" name="Rectangle à coins arrondis 13"/>
          <p:cNvSpPr/>
          <p:nvPr/>
        </p:nvSpPr>
        <p:spPr>
          <a:xfrm>
            <a:off x="740219" y="5300185"/>
            <a:ext cx="2921715" cy="6455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Gestion des paramètres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16" name="Rectangle à coins arrondis 15"/>
          <p:cNvSpPr/>
          <p:nvPr/>
        </p:nvSpPr>
        <p:spPr>
          <a:xfrm>
            <a:off x="740219" y="4510876"/>
            <a:ext cx="2921715" cy="6455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/>
              <a:t>Gestion des </a:t>
            </a:r>
            <a:r>
              <a:rPr lang="fr-FR" sz="2000" dirty="0" smtClean="0"/>
              <a:t>habilitations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17" name="Rectangle à coins arrondis 16"/>
          <p:cNvSpPr/>
          <p:nvPr/>
        </p:nvSpPr>
        <p:spPr>
          <a:xfrm>
            <a:off x="740219" y="3721567"/>
            <a:ext cx="2921715" cy="6455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/>
              <a:t>Gestion des </a:t>
            </a:r>
            <a:r>
              <a:rPr lang="fr-FR" sz="2000" dirty="0" smtClean="0"/>
              <a:t>utilisateurs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18" name="Rectangle à coins arrondis 17"/>
          <p:cNvSpPr/>
          <p:nvPr/>
        </p:nvSpPr>
        <p:spPr>
          <a:xfrm>
            <a:off x="740219" y="2932258"/>
            <a:ext cx="2921715" cy="645549"/>
          </a:xfrm>
          <a:prstGeom prst="roundRect">
            <a:avLst/>
          </a:prstGeom>
          <a:solidFill>
            <a:schemeClr val="accent6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/>
              <a:t>Gestion des </a:t>
            </a:r>
            <a:r>
              <a:rPr lang="fr-FR" sz="2000" dirty="0" smtClean="0"/>
              <a:t>fonctions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19" name="Rectangle à coins arrondis 18"/>
          <p:cNvSpPr/>
          <p:nvPr/>
        </p:nvSpPr>
        <p:spPr>
          <a:xfrm>
            <a:off x="8562712" y="5374206"/>
            <a:ext cx="2921715" cy="64554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Echange de donnés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20" name="Rectangle à coins arrondis 19"/>
          <p:cNvSpPr/>
          <p:nvPr/>
        </p:nvSpPr>
        <p:spPr>
          <a:xfrm>
            <a:off x="8562712" y="4584897"/>
            <a:ext cx="2921715" cy="64554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Gestion réseau 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21" name="Rectangle à coins arrondis 20"/>
          <p:cNvSpPr/>
          <p:nvPr/>
        </p:nvSpPr>
        <p:spPr>
          <a:xfrm>
            <a:off x="8562712" y="3795588"/>
            <a:ext cx="2921715" cy="64554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Hotline 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22" name="Rectangle à coins arrondis 21"/>
          <p:cNvSpPr/>
          <p:nvPr/>
        </p:nvSpPr>
        <p:spPr>
          <a:xfrm>
            <a:off x="8562712" y="3006279"/>
            <a:ext cx="2921715" cy="645549"/>
          </a:xfrm>
          <a:prstGeom prst="roundRect">
            <a:avLst/>
          </a:prstGeom>
          <a:solidFill>
            <a:schemeClr val="accent5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r>
              <a:rPr lang="fr-FR" sz="2000" dirty="0" smtClean="0"/>
              <a:t>Tableaux de bord</a:t>
            </a:r>
            <a:endParaRPr lang="fr-FR" sz="2000" dirty="0"/>
          </a:p>
          <a:p>
            <a:pPr algn="ctr"/>
            <a:endParaRPr lang="fr-FR" sz="2000" dirty="0"/>
          </a:p>
        </p:txBody>
      </p:sp>
      <p:cxnSp>
        <p:nvCxnSpPr>
          <p:cNvPr id="24" name="Connecteur droit 23"/>
          <p:cNvCxnSpPr/>
          <p:nvPr/>
        </p:nvCxnSpPr>
        <p:spPr>
          <a:xfrm>
            <a:off x="3901441" y="330926"/>
            <a:ext cx="8709" cy="6252753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6" name="Connecteur droit 25"/>
          <p:cNvCxnSpPr/>
          <p:nvPr/>
        </p:nvCxnSpPr>
        <p:spPr>
          <a:xfrm>
            <a:off x="8129464" y="387527"/>
            <a:ext cx="8709" cy="6252753"/>
          </a:xfrm>
          <a:prstGeom prst="line">
            <a:avLst/>
          </a:prstGeom>
          <a:ln w="57150">
            <a:solidFill>
              <a:schemeClr val="accent6">
                <a:lumMod val="75000"/>
              </a:schemeClr>
            </a:solidFill>
            <a:prstDash val="dash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Rectangle à coins arrondis 26"/>
          <p:cNvSpPr/>
          <p:nvPr/>
        </p:nvSpPr>
        <p:spPr>
          <a:xfrm>
            <a:off x="740219" y="585298"/>
            <a:ext cx="2921715" cy="6455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chemeClr val="accent6">
                    <a:lumMod val="75000"/>
                  </a:schemeClr>
                </a:solidFill>
              </a:rPr>
              <a:t>Administration </a:t>
            </a:r>
            <a:endParaRPr lang="fr-FR" sz="3200" b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28" name="Rectangle à coins arrondis 27"/>
          <p:cNvSpPr/>
          <p:nvPr/>
        </p:nvSpPr>
        <p:spPr>
          <a:xfrm>
            <a:off x="3843450" y="570561"/>
            <a:ext cx="4183681" cy="6455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Processus métiers</a:t>
            </a:r>
            <a:endParaRPr lang="fr-FR" sz="32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29" name="Rectangle à coins arrondis 28"/>
          <p:cNvSpPr/>
          <p:nvPr/>
        </p:nvSpPr>
        <p:spPr>
          <a:xfrm>
            <a:off x="8197007" y="547770"/>
            <a:ext cx="2921715" cy="645549"/>
          </a:xfrm>
          <a:prstGeom prst="round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3200" b="1" dirty="0" smtClean="0">
                <a:solidFill>
                  <a:schemeClr val="accent1">
                    <a:lumMod val="75000"/>
                  </a:schemeClr>
                </a:solidFill>
              </a:rPr>
              <a:t>Support</a:t>
            </a:r>
            <a:endParaRPr lang="fr-FR" sz="3200" b="1" dirty="0">
              <a:solidFill>
                <a:schemeClr val="accent1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521295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2" name="pi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7" t="1887" r="29052" b="1885"/>
          <a:stretch/>
        </p:blipFill>
        <p:spPr>
          <a:xfrm rot="1645977">
            <a:off x="2131790" y="1684116"/>
            <a:ext cx="2109752" cy="1213114"/>
          </a:xfrm>
          <a:prstGeom prst="rect">
            <a:avLst/>
          </a:prstGeom>
        </p:spPr>
      </p:pic>
      <p:sp>
        <p:nvSpPr>
          <p:cNvPr id="30" name="Rectangle à coins arrondis 29"/>
          <p:cNvSpPr/>
          <p:nvPr/>
        </p:nvSpPr>
        <p:spPr>
          <a:xfrm>
            <a:off x="260327" y="69454"/>
            <a:ext cx="2539678" cy="1876548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Zones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Régions </a:t>
            </a:r>
            <a:endParaRPr lang="fr-FR" dirty="0" smtClean="0">
              <a:solidFill>
                <a:schemeClr val="tx1"/>
              </a:solidFill>
            </a:endParaRPr>
          </a:p>
        </p:txBody>
      </p:sp>
      <p:pic>
        <p:nvPicPr>
          <p:cNvPr id="25" name="pi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7" t="1887" r="29052" b="1885"/>
          <a:stretch/>
        </p:blipFill>
        <p:spPr>
          <a:xfrm rot="19583843">
            <a:off x="4344110" y="3149089"/>
            <a:ext cx="1298820" cy="1035169"/>
          </a:xfrm>
          <a:prstGeom prst="rect">
            <a:avLst/>
          </a:prstGeom>
        </p:spPr>
      </p:pic>
      <p:pic>
        <p:nvPicPr>
          <p:cNvPr id="26" name="pi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7" t="1887" r="29052" b="1885"/>
          <a:stretch/>
        </p:blipFill>
        <p:spPr>
          <a:xfrm rot="18787942">
            <a:off x="7414488" y="3353591"/>
            <a:ext cx="1633784" cy="1302138"/>
          </a:xfrm>
          <a:prstGeom prst="rect">
            <a:avLst/>
          </a:prstGeom>
        </p:spPr>
      </p:pic>
      <p:sp>
        <p:nvSpPr>
          <p:cNvPr id="23" name="Rectangle à coins arrondis 22"/>
          <p:cNvSpPr/>
          <p:nvPr/>
        </p:nvSpPr>
        <p:spPr>
          <a:xfrm>
            <a:off x="8871676" y="940278"/>
            <a:ext cx="3191774" cy="4873925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5" name="Groupe 4"/>
          <p:cNvGrpSpPr/>
          <p:nvPr/>
        </p:nvGrpSpPr>
        <p:grpSpPr>
          <a:xfrm>
            <a:off x="8927961" y="2794394"/>
            <a:ext cx="2605556" cy="2265953"/>
            <a:chOff x="8695048" y="2175544"/>
            <a:chExt cx="1831176" cy="2004909"/>
          </a:xfrm>
        </p:grpSpPr>
        <p:pic>
          <p:nvPicPr>
            <p:cNvPr id="17" name="pic"/>
            <p:cNvPicPr>
              <a:picLocks noChangeAspect="1"/>
            </p:cNvPicPr>
            <p:nvPr/>
          </p:nvPicPr>
          <p:blipFill rotWithShape="1"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19012" b="25101"/>
            <a:stretch/>
          </p:blipFill>
          <p:spPr>
            <a:xfrm>
              <a:off x="8695048" y="2694323"/>
              <a:ext cx="987229" cy="874145"/>
            </a:xfrm>
            <a:prstGeom prst="rect">
              <a:avLst/>
            </a:prstGeom>
          </p:spPr>
        </p:pic>
        <p:pic>
          <p:nvPicPr>
            <p:cNvPr id="4" name="pic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585" b="22728"/>
            <a:stretch/>
          </p:blipFill>
          <p:spPr>
            <a:xfrm>
              <a:off x="9197542" y="2175544"/>
              <a:ext cx="1159066" cy="1037558"/>
            </a:xfrm>
            <a:prstGeom prst="rect">
              <a:avLst/>
            </a:prstGeom>
          </p:spPr>
        </p:pic>
        <p:pic>
          <p:nvPicPr>
            <p:cNvPr id="16" name="pic"/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r="25585" b="22728"/>
            <a:stretch/>
          </p:blipFill>
          <p:spPr>
            <a:xfrm>
              <a:off x="9367158" y="3142895"/>
              <a:ext cx="1159066" cy="1037558"/>
            </a:xfrm>
            <a:prstGeom prst="rect">
              <a:avLst/>
            </a:prstGeom>
          </p:spPr>
        </p:pic>
      </p:grpSp>
      <p:grpSp>
        <p:nvGrpSpPr>
          <p:cNvPr id="3" name="Groupe 2"/>
          <p:cNvGrpSpPr/>
          <p:nvPr/>
        </p:nvGrpSpPr>
        <p:grpSpPr>
          <a:xfrm rot="19479818">
            <a:off x="4649954" y="2044722"/>
            <a:ext cx="4543774" cy="3007233"/>
            <a:chOff x="4097017" y="1797285"/>
            <a:chExt cx="3585423" cy="2668221"/>
          </a:xfrm>
        </p:grpSpPr>
        <p:pic>
          <p:nvPicPr>
            <p:cNvPr id="8" name="pic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4097017" y="1797285"/>
              <a:ext cx="3585423" cy="2668221"/>
            </a:xfrm>
            <a:prstGeom prst="ellipse">
              <a:avLst/>
            </a:prstGeom>
            <a:ln>
              <a:noFill/>
            </a:ln>
            <a:effectLst>
              <a:softEdge rad="112500"/>
            </a:effectLst>
          </p:spPr>
        </p:pic>
        <p:sp>
          <p:nvSpPr>
            <p:cNvPr id="2" name="Rectangle à coins arrondis 1"/>
            <p:cNvSpPr/>
            <p:nvPr/>
          </p:nvSpPr>
          <p:spPr>
            <a:xfrm rot="19010937">
              <a:off x="4683845" y="2788368"/>
              <a:ext cx="1487257" cy="452579"/>
            </a:xfrm>
            <a:prstGeom prst="roundRect">
              <a:avLst/>
            </a:prstGeom>
            <a:solidFill>
              <a:srgbClr val="A0D8E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9" name="Groupe 8"/>
          <p:cNvGrpSpPr/>
          <p:nvPr/>
        </p:nvGrpSpPr>
        <p:grpSpPr>
          <a:xfrm>
            <a:off x="3577667" y="2732404"/>
            <a:ext cx="1431931" cy="1388029"/>
            <a:chOff x="2006419" y="353683"/>
            <a:chExt cx="3005528" cy="2643573"/>
          </a:xfrm>
        </p:grpSpPr>
        <p:pic>
          <p:nvPicPr>
            <p:cNvPr id="18" name="pic"/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392" r="-2972" b="21445"/>
            <a:stretch/>
          </p:blipFill>
          <p:spPr>
            <a:xfrm>
              <a:off x="2006419" y="564607"/>
              <a:ext cx="2690165" cy="2432649"/>
            </a:xfrm>
            <a:prstGeom prst="rect">
              <a:avLst/>
            </a:prstGeom>
          </p:spPr>
        </p:pic>
        <p:sp>
          <p:nvSpPr>
            <p:cNvPr id="7" name="Rectangle 6"/>
            <p:cNvSpPr/>
            <p:nvPr/>
          </p:nvSpPr>
          <p:spPr>
            <a:xfrm>
              <a:off x="3846619" y="353683"/>
              <a:ext cx="1165328" cy="50033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grpSp>
        <p:nvGrpSpPr>
          <p:cNvPr id="21" name="Groupe 20"/>
          <p:cNvGrpSpPr/>
          <p:nvPr/>
        </p:nvGrpSpPr>
        <p:grpSpPr>
          <a:xfrm rot="232864">
            <a:off x="500107" y="216557"/>
            <a:ext cx="1122760" cy="879894"/>
            <a:chOff x="1697896" y="1876001"/>
            <a:chExt cx="4746036" cy="3619026"/>
          </a:xfrm>
        </p:grpSpPr>
        <p:pic>
          <p:nvPicPr>
            <p:cNvPr id="19" name="pic"/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557" t="-2865" r="557" b="22730"/>
            <a:stretch/>
          </p:blipFill>
          <p:spPr>
            <a:xfrm>
              <a:off x="1697896" y="1876001"/>
              <a:ext cx="4645207" cy="3619026"/>
            </a:xfrm>
            <a:prstGeom prst="rect">
              <a:avLst/>
            </a:prstGeom>
          </p:spPr>
        </p:pic>
        <p:sp>
          <p:nvSpPr>
            <p:cNvPr id="20" name="Rectangle 19"/>
            <p:cNvSpPr/>
            <p:nvPr/>
          </p:nvSpPr>
          <p:spPr>
            <a:xfrm>
              <a:off x="5201728" y="1914500"/>
              <a:ext cx="1242204" cy="449138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3" name="pic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 rot="3295070">
            <a:off x="1745174" y="479513"/>
            <a:ext cx="750212" cy="377070"/>
          </a:xfrm>
          <a:prstGeom prst="rect">
            <a:avLst/>
          </a:prstGeom>
        </p:spPr>
      </p:pic>
      <p:pic>
        <p:nvPicPr>
          <p:cNvPr id="31" name="pic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557" t="1887" r="29052" b="1885"/>
          <a:stretch/>
        </p:blipFill>
        <p:spPr>
          <a:xfrm rot="19583843">
            <a:off x="2897555" y="3024806"/>
            <a:ext cx="934812" cy="745052"/>
          </a:xfrm>
          <a:prstGeom prst="rect">
            <a:avLst/>
          </a:prstGeom>
        </p:spPr>
      </p:pic>
      <p:sp>
        <p:nvSpPr>
          <p:cNvPr id="22" name="Rectangle à coins arrondis 21"/>
          <p:cNvSpPr/>
          <p:nvPr/>
        </p:nvSpPr>
        <p:spPr>
          <a:xfrm>
            <a:off x="155517" y="2346385"/>
            <a:ext cx="2922783" cy="3280552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prstDash val="dash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 smtClean="0"/>
          </a:p>
          <a:p>
            <a:pPr algn="ctr"/>
            <a:endParaRPr lang="fr-FR" dirty="0"/>
          </a:p>
          <a:p>
            <a:pPr algn="ctr"/>
            <a:endParaRPr lang="fr-FR" dirty="0"/>
          </a:p>
          <a:p>
            <a:pPr marL="285750" indent="-285750" algn="ctr">
              <a:buFont typeface="Wingdings" panose="05000000000000000000" pitchFamily="2" charset="2"/>
              <a:buChar char="ü"/>
            </a:pPr>
            <a:endParaRPr lang="fr-FR" dirty="0" smtClean="0"/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Administrateur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Directeurs 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Conseils de gestion</a:t>
            </a:r>
          </a:p>
          <a:p>
            <a:pPr marL="285750" indent="-285750">
              <a:buFont typeface="Wingdings" panose="05000000000000000000" pitchFamily="2" charset="2"/>
              <a:buChar char="ü"/>
            </a:pPr>
            <a:r>
              <a:rPr lang="fr-FR" dirty="0" smtClean="0">
                <a:solidFill>
                  <a:schemeClr val="tx1"/>
                </a:solidFill>
              </a:rPr>
              <a:t>Utilisateurs autorisés </a:t>
            </a:r>
            <a:r>
              <a:rPr lang="fr-FR" dirty="0" smtClean="0"/>
              <a:t> </a:t>
            </a:r>
          </a:p>
          <a:p>
            <a:endParaRPr lang="fr-FR" dirty="0" smtClean="0"/>
          </a:p>
          <a:p>
            <a:endParaRPr lang="fr-FR" dirty="0"/>
          </a:p>
          <a:p>
            <a:endParaRPr lang="fr-FR" dirty="0" smtClean="0"/>
          </a:p>
          <a:p>
            <a:endParaRPr lang="fr-FR" dirty="0"/>
          </a:p>
          <a:p>
            <a:endParaRPr lang="fr-FR" dirty="0"/>
          </a:p>
        </p:txBody>
      </p:sp>
      <p:pic>
        <p:nvPicPr>
          <p:cNvPr id="6" name="pic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44459" y="2571795"/>
            <a:ext cx="514198" cy="510724"/>
          </a:xfrm>
          <a:prstGeom prst="rect">
            <a:avLst/>
          </a:prstGeom>
        </p:spPr>
      </p:pic>
      <p:pic>
        <p:nvPicPr>
          <p:cNvPr id="11" name="pic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8209"/>
          <a:stretch/>
        </p:blipFill>
        <p:spPr>
          <a:xfrm>
            <a:off x="1744295" y="2562723"/>
            <a:ext cx="698337" cy="514341"/>
          </a:xfrm>
          <a:prstGeom prst="rect">
            <a:avLst/>
          </a:prstGeom>
        </p:spPr>
      </p:pic>
      <p:grpSp>
        <p:nvGrpSpPr>
          <p:cNvPr id="29" name="Groupe 28"/>
          <p:cNvGrpSpPr/>
          <p:nvPr/>
        </p:nvGrpSpPr>
        <p:grpSpPr>
          <a:xfrm>
            <a:off x="836762" y="3106370"/>
            <a:ext cx="560577" cy="844396"/>
            <a:chOff x="3396188" y="4524621"/>
            <a:chExt cx="2639573" cy="2741431"/>
          </a:xfrm>
        </p:grpSpPr>
        <p:pic>
          <p:nvPicPr>
            <p:cNvPr id="27" name="pic"/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-1734" r="-1469"/>
            <a:stretch/>
          </p:blipFill>
          <p:spPr>
            <a:xfrm>
              <a:off x="3396188" y="4554747"/>
              <a:ext cx="2098838" cy="2711305"/>
            </a:xfrm>
            <a:prstGeom prst="rect">
              <a:avLst/>
            </a:prstGeom>
          </p:spPr>
        </p:pic>
        <p:sp>
          <p:nvSpPr>
            <p:cNvPr id="28" name="Rectangle 27"/>
            <p:cNvSpPr/>
            <p:nvPr/>
          </p:nvSpPr>
          <p:spPr>
            <a:xfrm>
              <a:off x="4909861" y="4524621"/>
              <a:ext cx="1125900" cy="229542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/>
            </a:p>
          </p:txBody>
        </p:sp>
      </p:grpSp>
      <p:pic>
        <p:nvPicPr>
          <p:cNvPr id="15" name="pic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790021" y="3315014"/>
            <a:ext cx="602291" cy="689646"/>
          </a:xfrm>
          <a:prstGeom prst="rect">
            <a:avLst/>
          </a:prstGeom>
        </p:spPr>
      </p:pic>
      <p:sp>
        <p:nvSpPr>
          <p:cNvPr id="10" name="ZoneTexte 9"/>
          <p:cNvSpPr txBox="1"/>
          <p:nvPr/>
        </p:nvSpPr>
        <p:spPr>
          <a:xfrm>
            <a:off x="753138" y="6203922"/>
            <a:ext cx="1152880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ANADER </a:t>
            </a:r>
            <a:endParaRPr lang="fr-FR" sz="2000" b="1" dirty="0"/>
          </a:p>
        </p:txBody>
      </p:sp>
      <p:sp>
        <p:nvSpPr>
          <p:cNvPr id="33" name="ZoneTexte 32"/>
          <p:cNvSpPr txBox="1"/>
          <p:nvPr/>
        </p:nvSpPr>
        <p:spPr>
          <a:xfrm>
            <a:off x="5698689" y="6142568"/>
            <a:ext cx="110716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Internet </a:t>
            </a:r>
            <a:endParaRPr lang="fr-FR" sz="2000" b="1" dirty="0"/>
          </a:p>
        </p:txBody>
      </p:sp>
      <p:sp>
        <p:nvSpPr>
          <p:cNvPr id="34" name="ZoneTexte 33"/>
          <p:cNvSpPr txBox="1"/>
          <p:nvPr/>
        </p:nvSpPr>
        <p:spPr>
          <a:xfrm>
            <a:off x="9265013" y="6106174"/>
            <a:ext cx="2568588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fr-FR" sz="2000" b="1" dirty="0" smtClean="0"/>
              <a:t>Plateforme de Gestion</a:t>
            </a:r>
            <a:endParaRPr lang="fr-FR" sz="2000" b="1" dirty="0"/>
          </a:p>
        </p:txBody>
      </p:sp>
    </p:spTree>
    <p:extLst>
      <p:ext uri="{BB962C8B-B14F-4D97-AF65-F5344CB8AC3E}">
        <p14:creationId xmlns:p14="http://schemas.microsoft.com/office/powerpoint/2010/main" val="262587934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du numéro de diapositive 25"/>
          <p:cNvSpPr>
            <a:spLocks noGrp="1"/>
          </p:cNvSpPr>
          <p:nvPr>
            <p:ph type="sldNum" sz="quarter" idx="12"/>
          </p:nvPr>
        </p:nvSpPr>
        <p:spPr>
          <a:xfrm>
            <a:off x="8446696" y="6399480"/>
            <a:ext cx="2743200" cy="365125"/>
          </a:xfrm>
        </p:spPr>
        <p:txBody>
          <a:bodyPr/>
          <a:lstStyle/>
          <a:p>
            <a:pPr>
              <a:defRPr/>
            </a:pPr>
            <a:fld id="{D7D28BCD-2DBC-4B2E-BCDD-019F45B9DD8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4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151" y="1776127"/>
            <a:ext cx="681472" cy="95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3069717" y="1882114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" name="ZoneTexte 61"/>
          <p:cNvSpPr txBox="1">
            <a:spLocks noChangeArrowheads="1"/>
          </p:cNvSpPr>
          <p:nvPr/>
        </p:nvSpPr>
        <p:spPr bwMode="auto">
          <a:xfrm>
            <a:off x="1309414" y="2277106"/>
            <a:ext cx="772555" cy="51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DMMG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6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33" name="ZoneTexte 129"/>
          <p:cNvSpPr txBox="1">
            <a:spLocks noChangeArrowheads="1"/>
          </p:cNvSpPr>
          <p:nvPr/>
        </p:nvSpPr>
        <p:spPr bwMode="auto">
          <a:xfrm>
            <a:off x="3840115" y="2303769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DG</a:t>
            </a:r>
          </a:p>
        </p:txBody>
      </p:sp>
      <p:pic>
        <p:nvPicPr>
          <p:cNvPr id="9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84042" y="1800202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ZoneTexte 129"/>
          <p:cNvSpPr txBox="1">
            <a:spLocks noChangeArrowheads="1"/>
          </p:cNvSpPr>
          <p:nvPr/>
        </p:nvSpPr>
        <p:spPr bwMode="auto">
          <a:xfrm>
            <a:off x="7083257" y="2254377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CG</a:t>
            </a:r>
          </a:p>
        </p:txBody>
      </p:sp>
      <p:pic>
        <p:nvPicPr>
          <p:cNvPr id="10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41825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ZoneTexte 129"/>
          <p:cNvSpPr txBox="1">
            <a:spLocks noChangeArrowheads="1"/>
          </p:cNvSpPr>
          <p:nvPr/>
        </p:nvSpPr>
        <p:spPr bwMode="auto">
          <a:xfrm>
            <a:off x="9862171" y="2277106"/>
            <a:ext cx="1726783" cy="51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 smtClean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Conseil 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</a:t>
            </a:r>
            <a:r>
              <a:rPr lang="fr-FR" sz="1600" b="1" dirty="0" smtClean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’administration </a:t>
            </a:r>
            <a:endParaRPr lang="fr-FR" sz="1600" b="1" dirty="0">
              <a:solidFill>
                <a:srgbClr val="008E37"/>
              </a:solidFill>
              <a:latin typeface="Times New Roman" pitchFamily="18" charset="0"/>
              <a:cs typeface="Arial" charset="0"/>
            </a:endParaRPr>
          </a:p>
        </p:txBody>
      </p:sp>
      <p:cxnSp>
        <p:nvCxnSpPr>
          <p:cNvPr id="69" name="Connecteur droit avec flèche 29"/>
          <p:cNvCxnSpPr/>
          <p:nvPr/>
        </p:nvCxnSpPr>
        <p:spPr>
          <a:xfrm>
            <a:off x="86465" y="3265964"/>
            <a:ext cx="371701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0" name="Connecteur droit 36"/>
          <p:cNvCxnSpPr/>
          <p:nvPr/>
        </p:nvCxnSpPr>
        <p:spPr>
          <a:xfrm>
            <a:off x="86464" y="3265964"/>
            <a:ext cx="1" cy="120244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1" name="Rectangle 70"/>
          <p:cNvSpPr/>
          <p:nvPr/>
        </p:nvSpPr>
        <p:spPr>
          <a:xfrm>
            <a:off x="285240" y="2835921"/>
            <a:ext cx="1623804" cy="813465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Saisie des  prévisions</a:t>
            </a: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 Depenses  /recettes </a:t>
            </a:r>
            <a:endParaRPr lang="fr-FR" sz="1200" b="1" dirty="0">
              <a:solidFill>
                <a:prstClr val="white"/>
              </a:solidFill>
            </a:endParaRPr>
          </a:p>
        </p:txBody>
      </p:sp>
      <p:cxnSp>
        <p:nvCxnSpPr>
          <p:cNvPr id="72" name="Connecteur droit avec flèche 9"/>
          <p:cNvCxnSpPr/>
          <p:nvPr/>
        </p:nvCxnSpPr>
        <p:spPr>
          <a:xfrm flipH="1">
            <a:off x="954878" y="3292252"/>
            <a:ext cx="9023" cy="54976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3" name="Losange 15"/>
          <p:cNvSpPr/>
          <p:nvPr/>
        </p:nvSpPr>
        <p:spPr>
          <a:xfrm>
            <a:off x="352274" y="3840297"/>
            <a:ext cx="1255430" cy="127058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100" b="1" dirty="0">
                <a:solidFill>
                  <a:prstClr val="white"/>
                </a:solidFill>
              </a:rPr>
              <a:t>Contrôle</a:t>
            </a:r>
            <a:endParaRPr lang="fr-FR" sz="500" b="1" dirty="0">
              <a:solidFill>
                <a:prstClr val="white"/>
              </a:solidFill>
            </a:endParaRPr>
          </a:p>
        </p:txBody>
      </p:sp>
      <p:cxnSp>
        <p:nvCxnSpPr>
          <p:cNvPr id="74" name="Connecteur droit avec flèche 24"/>
          <p:cNvCxnSpPr/>
          <p:nvPr/>
        </p:nvCxnSpPr>
        <p:spPr>
          <a:xfrm flipH="1">
            <a:off x="966961" y="5130818"/>
            <a:ext cx="9186" cy="5271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5" name="Connecteur droit avec flèche 25"/>
          <p:cNvCxnSpPr/>
          <p:nvPr/>
        </p:nvCxnSpPr>
        <p:spPr>
          <a:xfrm flipV="1">
            <a:off x="1493690" y="4460934"/>
            <a:ext cx="1217026" cy="1465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7" name="ZoneTexte 43"/>
          <p:cNvSpPr txBox="1">
            <a:spLocks noChangeArrowheads="1"/>
          </p:cNvSpPr>
          <p:nvPr/>
        </p:nvSpPr>
        <p:spPr bwMode="auto">
          <a:xfrm>
            <a:off x="1057413" y="5420054"/>
            <a:ext cx="950365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Annulation </a:t>
            </a:r>
            <a:endParaRPr lang="fr-FR" sz="7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78" name="Rectangle 77"/>
          <p:cNvSpPr/>
          <p:nvPr/>
        </p:nvSpPr>
        <p:spPr>
          <a:xfrm>
            <a:off x="446042" y="5685215"/>
            <a:ext cx="930841" cy="428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Prévision </a:t>
            </a:r>
            <a:endParaRPr lang="fr-FR" sz="1200" b="1" dirty="0">
              <a:solidFill>
                <a:prstClr val="white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>
                <a:solidFill>
                  <a:prstClr val="white"/>
                </a:solidFill>
              </a:rPr>
              <a:t>Annulée</a:t>
            </a:r>
          </a:p>
        </p:txBody>
      </p:sp>
      <p:cxnSp>
        <p:nvCxnSpPr>
          <p:cNvPr id="84" name="Connecteur droit 75"/>
          <p:cNvCxnSpPr>
            <a:stCxn id="73" idx="1"/>
          </p:cNvCxnSpPr>
          <p:nvPr/>
        </p:nvCxnSpPr>
        <p:spPr>
          <a:xfrm flipH="1" flipV="1">
            <a:off x="112092" y="4469394"/>
            <a:ext cx="240182" cy="6196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4" name="ZoneTexte 85"/>
          <p:cNvSpPr txBox="1">
            <a:spLocks noChangeArrowheads="1"/>
          </p:cNvSpPr>
          <p:nvPr/>
        </p:nvSpPr>
        <p:spPr bwMode="auto">
          <a:xfrm>
            <a:off x="51145" y="4676311"/>
            <a:ext cx="779143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Différé</a:t>
            </a:r>
          </a:p>
        </p:txBody>
      </p:sp>
      <p:cxnSp>
        <p:nvCxnSpPr>
          <p:cNvPr id="98" name="Connecteur droit avec flèche 88"/>
          <p:cNvCxnSpPr/>
          <p:nvPr/>
        </p:nvCxnSpPr>
        <p:spPr>
          <a:xfrm>
            <a:off x="5293077" y="4475205"/>
            <a:ext cx="474308" cy="385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6" name="Rectangle 115"/>
          <p:cNvSpPr/>
          <p:nvPr/>
        </p:nvSpPr>
        <p:spPr>
          <a:xfrm>
            <a:off x="0" y="44169"/>
            <a:ext cx="12192000" cy="11213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55838" tIns="27919" rIns="55838" bIns="27919" anchor="ctr"/>
          <a:lstStyle/>
          <a:p>
            <a:pPr defTabSz="6094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PROJET DE GESTION BUDGETAIRE – ELABORATION DU BUDGET</a:t>
            </a:r>
            <a:endParaRPr lang="fr-F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7" name="Image 1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17545" y="44169"/>
            <a:ext cx="1017332" cy="1033566"/>
          </a:xfrm>
          <a:prstGeom prst="rect">
            <a:avLst/>
          </a:prstGeom>
        </p:spPr>
      </p:pic>
      <p:sp>
        <p:nvSpPr>
          <p:cNvPr id="118" name="Losange 15"/>
          <p:cNvSpPr/>
          <p:nvPr/>
        </p:nvSpPr>
        <p:spPr>
          <a:xfrm>
            <a:off x="2710716" y="3843228"/>
            <a:ext cx="1258384" cy="127058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Contrôle</a:t>
            </a:r>
            <a:endParaRPr lang="fr-FR" sz="600" b="1" dirty="0">
              <a:solidFill>
                <a:prstClr val="white"/>
              </a:solidFill>
            </a:endParaRPr>
          </a:p>
        </p:txBody>
      </p:sp>
      <p:cxnSp>
        <p:nvCxnSpPr>
          <p:cNvPr id="119" name="Connecteur droit avec flèche 24"/>
          <p:cNvCxnSpPr/>
          <p:nvPr/>
        </p:nvCxnSpPr>
        <p:spPr>
          <a:xfrm flipH="1">
            <a:off x="3334028" y="5133749"/>
            <a:ext cx="9186" cy="5271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0" name="Connecteur droit avec flèche 25"/>
          <p:cNvCxnSpPr/>
          <p:nvPr/>
        </p:nvCxnSpPr>
        <p:spPr>
          <a:xfrm>
            <a:off x="3954219" y="4466584"/>
            <a:ext cx="489897" cy="4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1" name="ZoneTexte 43"/>
          <p:cNvSpPr txBox="1">
            <a:spLocks noChangeArrowheads="1"/>
          </p:cNvSpPr>
          <p:nvPr/>
        </p:nvSpPr>
        <p:spPr bwMode="auto">
          <a:xfrm>
            <a:off x="3424480" y="5422985"/>
            <a:ext cx="950365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Annulation </a:t>
            </a:r>
            <a:endParaRPr lang="fr-FR" sz="7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22" name="Rectangle 121"/>
          <p:cNvSpPr/>
          <p:nvPr/>
        </p:nvSpPr>
        <p:spPr>
          <a:xfrm>
            <a:off x="2813109" y="5688146"/>
            <a:ext cx="930841" cy="428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Prévision </a:t>
            </a:r>
            <a:endParaRPr lang="fr-FR" sz="1200" b="1" dirty="0">
              <a:solidFill>
                <a:prstClr val="white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>
                <a:solidFill>
                  <a:prstClr val="white"/>
                </a:solidFill>
              </a:rPr>
              <a:t>Annulée</a:t>
            </a:r>
          </a:p>
        </p:txBody>
      </p:sp>
      <p:sp>
        <p:nvSpPr>
          <p:cNvPr id="124" name="ZoneTexte 85"/>
          <p:cNvSpPr txBox="1">
            <a:spLocks noChangeArrowheads="1"/>
          </p:cNvSpPr>
          <p:nvPr/>
        </p:nvSpPr>
        <p:spPr bwMode="auto">
          <a:xfrm>
            <a:off x="1741375" y="4934218"/>
            <a:ext cx="779143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Différé</a:t>
            </a:r>
          </a:p>
        </p:txBody>
      </p:sp>
      <p:cxnSp>
        <p:nvCxnSpPr>
          <p:cNvPr id="125" name="Connecteur droit avec flèche 25"/>
          <p:cNvCxnSpPr>
            <a:stCxn id="118" idx="0"/>
            <a:endCxn id="73" idx="0"/>
          </p:cNvCxnSpPr>
          <p:nvPr/>
        </p:nvCxnSpPr>
        <p:spPr>
          <a:xfrm flipH="1" flipV="1">
            <a:off x="979989" y="3840297"/>
            <a:ext cx="2359919" cy="2931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6" name="ZoneTexte 85"/>
          <p:cNvSpPr txBox="1">
            <a:spLocks noChangeArrowheads="1"/>
          </p:cNvSpPr>
          <p:nvPr/>
        </p:nvSpPr>
        <p:spPr bwMode="auto">
          <a:xfrm>
            <a:off x="2760072" y="3567132"/>
            <a:ext cx="779143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Différé</a:t>
            </a:r>
          </a:p>
        </p:txBody>
      </p:sp>
      <p:sp>
        <p:nvSpPr>
          <p:cNvPr id="127" name="ZoneTexte 43"/>
          <p:cNvSpPr txBox="1">
            <a:spLocks noChangeArrowheads="1"/>
          </p:cNvSpPr>
          <p:nvPr/>
        </p:nvSpPr>
        <p:spPr bwMode="auto">
          <a:xfrm>
            <a:off x="3686906" y="4002684"/>
            <a:ext cx="950365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Visa</a:t>
            </a:r>
            <a:endParaRPr lang="fr-FR" sz="7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grpSp>
        <p:nvGrpSpPr>
          <p:cNvPr id="128" name="Groupe 127"/>
          <p:cNvGrpSpPr/>
          <p:nvPr/>
        </p:nvGrpSpPr>
        <p:grpSpPr>
          <a:xfrm>
            <a:off x="1683888" y="4557464"/>
            <a:ext cx="1056361" cy="936458"/>
            <a:chOff x="6046941" y="3022840"/>
            <a:chExt cx="1293591" cy="919412"/>
          </a:xfrm>
        </p:grpSpPr>
        <p:pic>
          <p:nvPicPr>
            <p:cNvPr id="129" name="Image 128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6941" y="3022840"/>
              <a:ext cx="1293591" cy="919412"/>
            </a:xfrm>
            <a:prstGeom prst="rect">
              <a:avLst/>
            </a:prstGeom>
          </p:spPr>
        </p:pic>
        <p:sp>
          <p:nvSpPr>
            <p:cNvPr id="134" name="ZoneTexte 133"/>
            <p:cNvSpPr txBox="1"/>
            <p:nvPr/>
          </p:nvSpPr>
          <p:spPr>
            <a:xfrm>
              <a:off x="6335150" y="3354577"/>
              <a:ext cx="984070" cy="37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34" b="1" dirty="0" smtClean="0"/>
                <a:t>Projet de budget </a:t>
              </a:r>
              <a:endParaRPr lang="fr-FR" sz="934" b="1" dirty="0"/>
            </a:p>
          </p:txBody>
        </p:sp>
      </p:grpSp>
      <p:grpSp>
        <p:nvGrpSpPr>
          <p:cNvPr id="135" name="Groupe 134"/>
          <p:cNvGrpSpPr/>
          <p:nvPr/>
        </p:nvGrpSpPr>
        <p:grpSpPr>
          <a:xfrm>
            <a:off x="4278894" y="4080683"/>
            <a:ext cx="1056361" cy="936458"/>
            <a:chOff x="6046941" y="3022840"/>
            <a:chExt cx="1293591" cy="919412"/>
          </a:xfrm>
        </p:grpSpPr>
        <p:pic>
          <p:nvPicPr>
            <p:cNvPr id="136" name="Image 135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6941" y="3022840"/>
              <a:ext cx="1293591" cy="919412"/>
            </a:xfrm>
            <a:prstGeom prst="rect">
              <a:avLst/>
            </a:prstGeom>
          </p:spPr>
        </p:pic>
        <p:sp>
          <p:nvSpPr>
            <p:cNvPr id="138" name="ZoneTexte 137"/>
            <p:cNvSpPr txBox="1"/>
            <p:nvPr/>
          </p:nvSpPr>
          <p:spPr>
            <a:xfrm>
              <a:off x="6335150" y="3354577"/>
              <a:ext cx="984070" cy="37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34" b="1" dirty="0" smtClean="0"/>
                <a:t>Projet de budget </a:t>
              </a:r>
              <a:endParaRPr lang="fr-FR" sz="934" b="1" dirty="0"/>
            </a:p>
          </p:txBody>
        </p:sp>
      </p:grpSp>
      <p:cxnSp>
        <p:nvCxnSpPr>
          <p:cNvPr id="140" name="Connecteur droit avec flèche 88"/>
          <p:cNvCxnSpPr/>
          <p:nvPr/>
        </p:nvCxnSpPr>
        <p:spPr>
          <a:xfrm>
            <a:off x="8447467" y="4489584"/>
            <a:ext cx="220003" cy="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Losange 15"/>
          <p:cNvSpPr/>
          <p:nvPr/>
        </p:nvSpPr>
        <p:spPr>
          <a:xfrm>
            <a:off x="5752958" y="3857607"/>
            <a:ext cx="1318766" cy="127058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Contrôle</a:t>
            </a:r>
            <a:endParaRPr lang="fr-FR" sz="600" b="1" dirty="0">
              <a:solidFill>
                <a:prstClr val="white"/>
              </a:solidFill>
            </a:endParaRPr>
          </a:p>
        </p:txBody>
      </p:sp>
      <p:cxnSp>
        <p:nvCxnSpPr>
          <p:cNvPr id="142" name="Connecteur droit avec flèche 24"/>
          <p:cNvCxnSpPr/>
          <p:nvPr/>
        </p:nvCxnSpPr>
        <p:spPr>
          <a:xfrm flipH="1">
            <a:off x="6410777" y="5148128"/>
            <a:ext cx="9186" cy="5271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Connecteur droit avec flèche 25"/>
          <p:cNvCxnSpPr/>
          <p:nvPr/>
        </p:nvCxnSpPr>
        <p:spPr>
          <a:xfrm>
            <a:off x="7108609" y="4480963"/>
            <a:ext cx="489897" cy="4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4" name="ZoneTexte 43"/>
          <p:cNvSpPr txBox="1">
            <a:spLocks noChangeArrowheads="1"/>
          </p:cNvSpPr>
          <p:nvPr/>
        </p:nvSpPr>
        <p:spPr bwMode="auto">
          <a:xfrm>
            <a:off x="6501229" y="5437364"/>
            <a:ext cx="950365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Annulation </a:t>
            </a:r>
            <a:endParaRPr lang="fr-FR" sz="7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45" name="Rectangle 144"/>
          <p:cNvSpPr/>
          <p:nvPr/>
        </p:nvSpPr>
        <p:spPr>
          <a:xfrm>
            <a:off x="5889858" y="5702525"/>
            <a:ext cx="930841" cy="428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Prévision </a:t>
            </a:r>
            <a:endParaRPr lang="fr-FR" sz="1200" b="1" dirty="0">
              <a:solidFill>
                <a:prstClr val="white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>
                <a:solidFill>
                  <a:prstClr val="white"/>
                </a:solidFill>
              </a:rPr>
              <a:t>Annulée</a:t>
            </a:r>
          </a:p>
        </p:txBody>
      </p:sp>
      <p:sp>
        <p:nvSpPr>
          <p:cNvPr id="146" name="ZoneTexte 43"/>
          <p:cNvSpPr txBox="1">
            <a:spLocks noChangeArrowheads="1"/>
          </p:cNvSpPr>
          <p:nvPr/>
        </p:nvSpPr>
        <p:spPr bwMode="auto">
          <a:xfrm>
            <a:off x="6780914" y="4017063"/>
            <a:ext cx="950365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Visa</a:t>
            </a:r>
            <a:endParaRPr lang="fr-FR" sz="7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grpSp>
        <p:nvGrpSpPr>
          <p:cNvPr id="147" name="Groupe 146"/>
          <p:cNvGrpSpPr/>
          <p:nvPr/>
        </p:nvGrpSpPr>
        <p:grpSpPr>
          <a:xfrm>
            <a:off x="7433284" y="4095062"/>
            <a:ext cx="1056361" cy="936458"/>
            <a:chOff x="6046941" y="3022840"/>
            <a:chExt cx="1293591" cy="919412"/>
          </a:xfrm>
        </p:grpSpPr>
        <p:pic>
          <p:nvPicPr>
            <p:cNvPr id="148" name="Image 147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6941" y="3022840"/>
              <a:ext cx="1293591" cy="919412"/>
            </a:xfrm>
            <a:prstGeom prst="rect">
              <a:avLst/>
            </a:prstGeom>
          </p:spPr>
        </p:pic>
        <p:sp>
          <p:nvSpPr>
            <p:cNvPr id="149" name="ZoneTexte 148"/>
            <p:cNvSpPr txBox="1"/>
            <p:nvPr/>
          </p:nvSpPr>
          <p:spPr>
            <a:xfrm>
              <a:off x="6335150" y="3354577"/>
              <a:ext cx="984070" cy="37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34" b="1" dirty="0" smtClean="0"/>
                <a:t>Projet de budget </a:t>
              </a:r>
              <a:endParaRPr lang="fr-FR" sz="934" b="1" dirty="0"/>
            </a:p>
          </p:txBody>
        </p:sp>
      </p:grpSp>
      <p:cxnSp>
        <p:nvCxnSpPr>
          <p:cNvPr id="150" name="Connecteur droit avec flèche 25"/>
          <p:cNvCxnSpPr>
            <a:stCxn id="141" idx="0"/>
          </p:cNvCxnSpPr>
          <p:nvPr/>
        </p:nvCxnSpPr>
        <p:spPr>
          <a:xfrm flipH="1" flipV="1">
            <a:off x="3332125" y="3837425"/>
            <a:ext cx="3080216" cy="20182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1" name="ZoneTexte 85"/>
          <p:cNvSpPr txBox="1">
            <a:spLocks noChangeArrowheads="1"/>
          </p:cNvSpPr>
          <p:nvPr/>
        </p:nvSpPr>
        <p:spPr bwMode="auto">
          <a:xfrm>
            <a:off x="5112206" y="3564259"/>
            <a:ext cx="779143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Différé</a:t>
            </a:r>
          </a:p>
        </p:txBody>
      </p:sp>
      <p:sp>
        <p:nvSpPr>
          <p:cNvPr id="153" name="Losange 15"/>
          <p:cNvSpPr/>
          <p:nvPr/>
        </p:nvSpPr>
        <p:spPr>
          <a:xfrm>
            <a:off x="8700322" y="3871987"/>
            <a:ext cx="1289223" cy="1270586"/>
          </a:xfrm>
          <a:prstGeom prst="diamon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Contrôle</a:t>
            </a:r>
            <a:endParaRPr lang="fr-FR" sz="600" b="1" dirty="0">
              <a:solidFill>
                <a:prstClr val="white"/>
              </a:solidFill>
            </a:endParaRPr>
          </a:p>
        </p:txBody>
      </p:sp>
      <p:cxnSp>
        <p:nvCxnSpPr>
          <p:cNvPr id="154" name="Connecteur droit avec flèche 24"/>
          <p:cNvCxnSpPr/>
          <p:nvPr/>
        </p:nvCxnSpPr>
        <p:spPr>
          <a:xfrm flipH="1">
            <a:off x="9358138" y="5162508"/>
            <a:ext cx="9186" cy="527129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5" name="Connecteur droit avec flèche 25"/>
          <p:cNvCxnSpPr/>
          <p:nvPr/>
        </p:nvCxnSpPr>
        <p:spPr>
          <a:xfrm>
            <a:off x="10030093" y="4495343"/>
            <a:ext cx="489897" cy="476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6" name="ZoneTexte 43"/>
          <p:cNvSpPr txBox="1">
            <a:spLocks noChangeArrowheads="1"/>
          </p:cNvSpPr>
          <p:nvPr/>
        </p:nvSpPr>
        <p:spPr bwMode="auto">
          <a:xfrm>
            <a:off x="9448590" y="5451744"/>
            <a:ext cx="950365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Annulation </a:t>
            </a:r>
            <a:endParaRPr lang="fr-FR" sz="7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57" name="Rectangle 156"/>
          <p:cNvSpPr/>
          <p:nvPr/>
        </p:nvSpPr>
        <p:spPr>
          <a:xfrm>
            <a:off x="8837219" y="5716905"/>
            <a:ext cx="930841" cy="428927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40631" tIns="20315" rIns="40631" bIns="20315"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 smtClean="0">
                <a:solidFill>
                  <a:prstClr val="white"/>
                </a:solidFill>
              </a:rPr>
              <a:t>Prévision </a:t>
            </a:r>
            <a:endParaRPr lang="fr-FR" sz="1200" b="1" dirty="0">
              <a:solidFill>
                <a:prstClr val="white"/>
              </a:solidFill>
            </a:endParaRPr>
          </a:p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1200" b="1" dirty="0">
                <a:solidFill>
                  <a:prstClr val="white"/>
                </a:solidFill>
              </a:rPr>
              <a:t>Annulée</a:t>
            </a:r>
          </a:p>
        </p:txBody>
      </p:sp>
      <p:sp>
        <p:nvSpPr>
          <p:cNvPr id="158" name="ZoneTexte 43"/>
          <p:cNvSpPr txBox="1">
            <a:spLocks noChangeArrowheads="1"/>
          </p:cNvSpPr>
          <p:nvPr/>
        </p:nvSpPr>
        <p:spPr bwMode="auto">
          <a:xfrm>
            <a:off x="9879585" y="4115064"/>
            <a:ext cx="950365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 smtClean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Visa</a:t>
            </a:r>
            <a:endParaRPr lang="fr-FR" sz="7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grpSp>
        <p:nvGrpSpPr>
          <p:cNvPr id="159" name="Groupe 158"/>
          <p:cNvGrpSpPr/>
          <p:nvPr/>
        </p:nvGrpSpPr>
        <p:grpSpPr>
          <a:xfrm>
            <a:off x="10354768" y="4109442"/>
            <a:ext cx="1056361" cy="936458"/>
            <a:chOff x="6046941" y="3022840"/>
            <a:chExt cx="1293591" cy="919412"/>
          </a:xfrm>
        </p:grpSpPr>
        <p:pic>
          <p:nvPicPr>
            <p:cNvPr id="160" name="Image 159"/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6046941" y="3022840"/>
              <a:ext cx="1293591" cy="919412"/>
            </a:xfrm>
            <a:prstGeom prst="rect">
              <a:avLst/>
            </a:prstGeom>
          </p:spPr>
        </p:pic>
        <p:sp>
          <p:nvSpPr>
            <p:cNvPr id="161" name="ZoneTexte 160"/>
            <p:cNvSpPr txBox="1"/>
            <p:nvPr/>
          </p:nvSpPr>
          <p:spPr>
            <a:xfrm>
              <a:off x="6335150" y="3354577"/>
              <a:ext cx="984070" cy="3729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FR" sz="934" b="1" dirty="0" smtClean="0"/>
                <a:t>Budget </a:t>
              </a:r>
            </a:p>
            <a:p>
              <a:r>
                <a:rPr lang="fr-FR" sz="934" b="1" dirty="0" smtClean="0"/>
                <a:t>Approuvé </a:t>
              </a:r>
              <a:endParaRPr lang="fr-FR" sz="934" b="1" dirty="0"/>
            </a:p>
          </p:txBody>
        </p:sp>
      </p:grpSp>
      <p:cxnSp>
        <p:nvCxnSpPr>
          <p:cNvPr id="162" name="Connecteur droit avec flèche 25"/>
          <p:cNvCxnSpPr>
            <a:stCxn id="153" idx="0"/>
          </p:cNvCxnSpPr>
          <p:nvPr/>
        </p:nvCxnSpPr>
        <p:spPr>
          <a:xfrm flipH="1" flipV="1">
            <a:off x="6460637" y="3834554"/>
            <a:ext cx="2884297" cy="3743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3" name="ZoneTexte 85"/>
          <p:cNvSpPr txBox="1">
            <a:spLocks noChangeArrowheads="1"/>
          </p:cNvSpPr>
          <p:nvPr/>
        </p:nvSpPr>
        <p:spPr bwMode="auto">
          <a:xfrm>
            <a:off x="8552253" y="3595227"/>
            <a:ext cx="779143" cy="22569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40631" tIns="20315" rIns="40631" bIns="20315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200" b="1" dirty="0">
                <a:solidFill>
                  <a:prstClr val="black"/>
                </a:solidFill>
                <a:latin typeface="Times New Roman" pitchFamily="18" charset="0"/>
                <a:cs typeface="Arial" charset="0"/>
              </a:rPr>
              <a:t>Différé</a:t>
            </a:r>
          </a:p>
        </p:txBody>
      </p:sp>
    </p:spTree>
    <p:extLst>
      <p:ext uri="{BB962C8B-B14F-4D97-AF65-F5344CB8AC3E}">
        <p14:creationId xmlns:p14="http://schemas.microsoft.com/office/powerpoint/2010/main" val="2911547656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92" grpId="0"/>
      <p:bldP spid="110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28BCD-2DBC-4B2E-BCDD-019F45B9DD8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5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151" y="1776127"/>
            <a:ext cx="681472" cy="95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5626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" name="ZoneTexte 61"/>
          <p:cNvSpPr txBox="1">
            <a:spLocks noChangeArrowheads="1"/>
          </p:cNvSpPr>
          <p:nvPr/>
        </p:nvSpPr>
        <p:spPr bwMode="auto">
          <a:xfrm>
            <a:off x="1309414" y="2277106"/>
            <a:ext cx="772555" cy="51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DMMG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6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33" name="ZoneTexte 129"/>
          <p:cNvSpPr txBox="1">
            <a:spLocks noChangeArrowheads="1"/>
          </p:cNvSpPr>
          <p:nvPr/>
        </p:nvSpPr>
        <p:spPr bwMode="auto">
          <a:xfrm>
            <a:off x="4133411" y="2303769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DG</a:t>
            </a:r>
          </a:p>
        </p:txBody>
      </p:sp>
      <p:pic>
        <p:nvPicPr>
          <p:cNvPr id="9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9813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ZoneTexte 129"/>
          <p:cNvSpPr txBox="1">
            <a:spLocks noChangeArrowheads="1"/>
          </p:cNvSpPr>
          <p:nvPr/>
        </p:nvSpPr>
        <p:spPr bwMode="auto">
          <a:xfrm>
            <a:off x="7083257" y="2254377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CG</a:t>
            </a:r>
          </a:p>
        </p:txBody>
      </p:sp>
      <p:pic>
        <p:nvPicPr>
          <p:cNvPr id="10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41825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ZoneTexte 129"/>
          <p:cNvSpPr txBox="1">
            <a:spLocks noChangeArrowheads="1"/>
          </p:cNvSpPr>
          <p:nvPr/>
        </p:nvSpPr>
        <p:spPr bwMode="auto">
          <a:xfrm>
            <a:off x="10237332" y="2277106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DG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86464" y="2922431"/>
            <a:ext cx="11662713" cy="2736497"/>
            <a:chOff x="86464" y="2922431"/>
            <a:chExt cx="10360175" cy="1967015"/>
          </a:xfrm>
        </p:grpSpPr>
        <p:cxnSp>
          <p:nvCxnSpPr>
            <p:cNvPr id="100" name="Connecteur droit avec flèche 68"/>
            <p:cNvCxnSpPr/>
            <p:nvPr/>
          </p:nvCxnSpPr>
          <p:spPr>
            <a:xfrm>
              <a:off x="4545797" y="3813751"/>
              <a:ext cx="4008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avec flèche 29"/>
            <p:cNvCxnSpPr/>
            <p:nvPr/>
          </p:nvCxnSpPr>
          <p:spPr>
            <a:xfrm>
              <a:off x="86465" y="3169365"/>
              <a:ext cx="33018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36"/>
            <p:cNvCxnSpPr/>
            <p:nvPr/>
          </p:nvCxnSpPr>
          <p:spPr>
            <a:xfrm>
              <a:off x="86464" y="3169365"/>
              <a:ext cx="0" cy="17193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416652" y="2922431"/>
              <a:ext cx="826881" cy="3753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Saisie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depenses</a:t>
              </a:r>
            </a:p>
          </p:txBody>
        </p:sp>
        <p:cxnSp>
          <p:nvCxnSpPr>
            <p:cNvPr id="72" name="Connecteur droit avec flèche 9"/>
            <p:cNvCxnSpPr>
              <a:stCxn id="71" idx="2"/>
            </p:cNvCxnSpPr>
            <p:nvPr/>
          </p:nvCxnSpPr>
          <p:spPr>
            <a:xfrm>
              <a:off x="830093" y="3297771"/>
              <a:ext cx="0" cy="2024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Losange 15"/>
            <p:cNvSpPr/>
            <p:nvPr/>
          </p:nvSpPr>
          <p:spPr>
            <a:xfrm>
              <a:off x="343984" y="3508020"/>
              <a:ext cx="972220" cy="539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622" b="1" dirty="0">
                  <a:solidFill>
                    <a:prstClr val="white"/>
                  </a:solidFill>
                </a:rPr>
                <a:t>Vérification</a:t>
              </a:r>
            </a:p>
          </p:txBody>
        </p:sp>
        <p:cxnSp>
          <p:nvCxnSpPr>
            <p:cNvPr id="74" name="Connecteur droit avec flèche 24"/>
            <p:cNvCxnSpPr/>
            <p:nvPr/>
          </p:nvCxnSpPr>
          <p:spPr>
            <a:xfrm>
              <a:off x="830093" y="4016708"/>
              <a:ext cx="0" cy="2017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avec flèche 25"/>
            <p:cNvCxnSpPr/>
            <p:nvPr/>
          </p:nvCxnSpPr>
          <p:spPr>
            <a:xfrm flipV="1">
              <a:off x="1340897" y="3769065"/>
              <a:ext cx="157334" cy="84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ZoneTexte 41"/>
            <p:cNvSpPr txBox="1">
              <a:spLocks noChangeArrowheads="1"/>
            </p:cNvSpPr>
            <p:nvPr/>
          </p:nvSpPr>
          <p:spPr bwMode="auto">
            <a:xfrm>
              <a:off x="1121477" y="3333752"/>
              <a:ext cx="788980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Enregistrement </a:t>
              </a:r>
            </a:p>
          </p:txBody>
        </p:sp>
        <p:sp>
          <p:nvSpPr>
            <p:cNvPr id="77" name="ZoneTexte 43"/>
            <p:cNvSpPr txBox="1">
              <a:spLocks noChangeArrowheads="1"/>
            </p:cNvSpPr>
            <p:nvPr/>
          </p:nvSpPr>
          <p:spPr bwMode="auto">
            <a:xfrm>
              <a:off x="246620" y="4016706"/>
              <a:ext cx="559485" cy="287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Annulation 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16652" y="4241067"/>
              <a:ext cx="826881" cy="308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Réception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Annulée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576279" y="4403338"/>
              <a:ext cx="826881" cy="3753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Engagements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Annulés</a:t>
              </a:r>
            </a:p>
          </p:txBody>
        </p:sp>
        <p:cxnSp>
          <p:nvCxnSpPr>
            <p:cNvPr id="80" name="Connecteur droit avec flèche 64"/>
            <p:cNvCxnSpPr/>
            <p:nvPr/>
          </p:nvCxnSpPr>
          <p:spPr>
            <a:xfrm flipH="1">
              <a:off x="2989719" y="4102076"/>
              <a:ext cx="0" cy="283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Losange 65"/>
            <p:cNvSpPr/>
            <p:nvPr/>
          </p:nvSpPr>
          <p:spPr>
            <a:xfrm>
              <a:off x="2503610" y="3535535"/>
              <a:ext cx="972220" cy="539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Contrôle</a:t>
              </a:r>
            </a:p>
          </p:txBody>
        </p:sp>
        <p:cxnSp>
          <p:nvCxnSpPr>
            <p:cNvPr id="82" name="Connecteur droit avec flèche 68"/>
            <p:cNvCxnSpPr/>
            <p:nvPr/>
          </p:nvCxnSpPr>
          <p:spPr>
            <a:xfrm>
              <a:off x="3439848" y="3805047"/>
              <a:ext cx="4008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69"/>
            <p:cNvSpPr txBox="1">
              <a:spLocks noChangeArrowheads="1"/>
            </p:cNvSpPr>
            <p:nvPr/>
          </p:nvSpPr>
          <p:spPr bwMode="auto">
            <a:xfrm>
              <a:off x="3281104" y="3572930"/>
              <a:ext cx="519676" cy="15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755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Validation</a:t>
              </a:r>
            </a:p>
          </p:txBody>
        </p:sp>
        <p:cxnSp>
          <p:nvCxnSpPr>
            <p:cNvPr id="84" name="Connecteur droit 75"/>
            <p:cNvCxnSpPr/>
            <p:nvPr/>
          </p:nvCxnSpPr>
          <p:spPr>
            <a:xfrm flipH="1">
              <a:off x="101987" y="4889446"/>
              <a:ext cx="24016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81"/>
            <p:cNvCxnSpPr>
              <a:stCxn id="81" idx="1"/>
            </p:cNvCxnSpPr>
            <p:nvPr/>
          </p:nvCxnSpPr>
          <p:spPr>
            <a:xfrm>
              <a:off x="2503608" y="3805048"/>
              <a:ext cx="0" cy="10836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ZoneTexte 85"/>
            <p:cNvSpPr txBox="1">
              <a:spLocks noChangeArrowheads="1"/>
            </p:cNvSpPr>
            <p:nvPr/>
          </p:nvSpPr>
          <p:spPr bwMode="auto">
            <a:xfrm>
              <a:off x="2463747" y="4024138"/>
              <a:ext cx="692125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Différé</a:t>
              </a:r>
            </a:p>
          </p:txBody>
        </p:sp>
        <p:cxnSp>
          <p:nvCxnSpPr>
            <p:cNvPr id="98" name="Connecteur droit avec flèche 88"/>
            <p:cNvCxnSpPr>
              <a:endCxn id="81" idx="1"/>
            </p:cNvCxnSpPr>
            <p:nvPr/>
          </p:nvCxnSpPr>
          <p:spPr>
            <a:xfrm>
              <a:off x="2308178" y="3805047"/>
              <a:ext cx="1954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ZoneTexte 49"/>
            <p:cNvSpPr txBox="1">
              <a:spLocks noChangeArrowheads="1"/>
            </p:cNvSpPr>
            <p:nvPr/>
          </p:nvSpPr>
          <p:spPr bwMode="auto">
            <a:xfrm>
              <a:off x="3132434" y="4150583"/>
              <a:ext cx="559485" cy="287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Annulation </a:t>
              </a:r>
            </a:p>
          </p:txBody>
        </p:sp>
        <p:pic>
          <p:nvPicPr>
            <p:cNvPr id="45" name="pic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>
            <a:xfrm>
              <a:off x="1481996" y="3507156"/>
              <a:ext cx="846243" cy="594468"/>
            </a:xfrm>
            <a:prstGeom prst="rect">
              <a:avLst/>
            </a:prstGeom>
          </p:spPr>
        </p:pic>
        <p:grpSp>
          <p:nvGrpSpPr>
            <p:cNvPr id="12" name="Groupe 11"/>
            <p:cNvGrpSpPr/>
            <p:nvPr/>
          </p:nvGrpSpPr>
          <p:grpSpPr>
            <a:xfrm>
              <a:off x="3840652" y="3605569"/>
              <a:ext cx="938382" cy="673133"/>
              <a:chOff x="5886993" y="3693864"/>
              <a:chExt cx="1293591" cy="919412"/>
            </a:xfrm>
          </p:grpSpPr>
          <p:pic>
            <p:nvPicPr>
              <p:cNvPr id="9" name="Image 8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86993" y="3693864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11" name="ZoneTexte 10"/>
              <p:cNvSpPr txBox="1"/>
              <p:nvPr/>
            </p:nvSpPr>
            <p:spPr>
              <a:xfrm>
                <a:off x="6130835" y="3993092"/>
                <a:ext cx="984070" cy="569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/>
                  <a:t>Demande visée</a:t>
                </a:r>
              </a:p>
            </p:txBody>
          </p:sp>
        </p:grpSp>
        <p:sp>
          <p:nvSpPr>
            <p:cNvPr id="85" name="Rectangle 84"/>
            <p:cNvSpPr/>
            <p:nvPr/>
          </p:nvSpPr>
          <p:spPr>
            <a:xfrm>
              <a:off x="5017496" y="4406239"/>
              <a:ext cx="826881" cy="3753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Engagements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Annulés</a:t>
              </a:r>
            </a:p>
          </p:txBody>
        </p:sp>
        <p:cxnSp>
          <p:nvCxnSpPr>
            <p:cNvPr id="86" name="Connecteur droit avec flèche 64"/>
            <p:cNvCxnSpPr/>
            <p:nvPr/>
          </p:nvCxnSpPr>
          <p:spPr>
            <a:xfrm flipH="1">
              <a:off x="5430936" y="4104977"/>
              <a:ext cx="0" cy="283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Losange 65"/>
            <p:cNvSpPr/>
            <p:nvPr/>
          </p:nvSpPr>
          <p:spPr>
            <a:xfrm>
              <a:off x="4944828" y="3538437"/>
              <a:ext cx="972220" cy="539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Contrôle</a:t>
              </a:r>
            </a:p>
          </p:txBody>
        </p:sp>
        <p:cxnSp>
          <p:nvCxnSpPr>
            <p:cNvPr id="88" name="Connecteur droit avec flèche 68"/>
            <p:cNvCxnSpPr/>
            <p:nvPr/>
          </p:nvCxnSpPr>
          <p:spPr>
            <a:xfrm>
              <a:off x="5881065" y="3807948"/>
              <a:ext cx="4008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69"/>
            <p:cNvSpPr txBox="1">
              <a:spLocks noChangeArrowheads="1"/>
            </p:cNvSpPr>
            <p:nvPr/>
          </p:nvSpPr>
          <p:spPr bwMode="auto">
            <a:xfrm>
              <a:off x="5722321" y="3575831"/>
              <a:ext cx="519676" cy="15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755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Validation</a:t>
              </a:r>
            </a:p>
          </p:txBody>
        </p:sp>
        <p:sp>
          <p:nvSpPr>
            <p:cNvPr id="90" name="ZoneTexte 85"/>
            <p:cNvSpPr txBox="1">
              <a:spLocks noChangeArrowheads="1"/>
            </p:cNvSpPr>
            <p:nvPr/>
          </p:nvSpPr>
          <p:spPr bwMode="auto">
            <a:xfrm>
              <a:off x="4904964" y="4027039"/>
              <a:ext cx="692125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Différé</a:t>
              </a:r>
            </a:p>
          </p:txBody>
        </p:sp>
        <p:sp>
          <p:nvSpPr>
            <p:cNvPr id="95" name="ZoneTexte 49"/>
            <p:cNvSpPr txBox="1">
              <a:spLocks noChangeArrowheads="1"/>
            </p:cNvSpPr>
            <p:nvPr/>
          </p:nvSpPr>
          <p:spPr bwMode="auto">
            <a:xfrm>
              <a:off x="5573651" y="4153484"/>
              <a:ext cx="559485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 smtClean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Rejet</a:t>
              </a:r>
              <a:endParaRPr lang="fr-FR" sz="800" b="1" dirty="0">
                <a:solidFill>
                  <a:prstClr val="black"/>
                </a:solidFill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96" name="Groupe 95"/>
            <p:cNvGrpSpPr/>
            <p:nvPr/>
          </p:nvGrpSpPr>
          <p:grpSpPr>
            <a:xfrm>
              <a:off x="6281868" y="3608471"/>
              <a:ext cx="1017549" cy="612919"/>
              <a:chOff x="5886993" y="3693864"/>
              <a:chExt cx="1293591" cy="919412"/>
            </a:xfrm>
          </p:grpSpPr>
          <p:pic>
            <p:nvPicPr>
              <p:cNvPr id="97" name="Image 96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86993" y="3693864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99" name="ZoneTexte 98"/>
              <p:cNvSpPr txBox="1"/>
              <p:nvPr/>
            </p:nvSpPr>
            <p:spPr>
              <a:xfrm>
                <a:off x="6130835" y="3993092"/>
                <a:ext cx="984070" cy="569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/>
                  <a:t>Demande visée</a:t>
                </a:r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7783753" y="4443595"/>
              <a:ext cx="826881" cy="3753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Engagements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Annulés</a:t>
              </a:r>
            </a:p>
          </p:txBody>
        </p:sp>
        <p:cxnSp>
          <p:nvCxnSpPr>
            <p:cNvPr id="103" name="Connecteur droit avec flèche 64"/>
            <p:cNvCxnSpPr/>
            <p:nvPr/>
          </p:nvCxnSpPr>
          <p:spPr>
            <a:xfrm flipH="1">
              <a:off x="8197193" y="4142333"/>
              <a:ext cx="0" cy="283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Losange 65"/>
            <p:cNvSpPr/>
            <p:nvPr/>
          </p:nvSpPr>
          <p:spPr>
            <a:xfrm>
              <a:off x="7711084" y="3575792"/>
              <a:ext cx="972220" cy="539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Contrôle</a:t>
              </a:r>
            </a:p>
          </p:txBody>
        </p:sp>
        <p:cxnSp>
          <p:nvCxnSpPr>
            <p:cNvPr id="105" name="Connecteur droit avec flèche 68"/>
            <p:cNvCxnSpPr/>
            <p:nvPr/>
          </p:nvCxnSpPr>
          <p:spPr>
            <a:xfrm>
              <a:off x="8647322" y="3845304"/>
              <a:ext cx="4008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ZoneTexte 69"/>
            <p:cNvSpPr txBox="1">
              <a:spLocks noChangeArrowheads="1"/>
            </p:cNvSpPr>
            <p:nvPr/>
          </p:nvSpPr>
          <p:spPr bwMode="auto">
            <a:xfrm>
              <a:off x="8488578" y="3613187"/>
              <a:ext cx="519676" cy="15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755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Validation</a:t>
              </a:r>
            </a:p>
          </p:txBody>
        </p:sp>
        <p:sp>
          <p:nvSpPr>
            <p:cNvPr id="107" name="ZoneTexte 85"/>
            <p:cNvSpPr txBox="1">
              <a:spLocks noChangeArrowheads="1"/>
            </p:cNvSpPr>
            <p:nvPr/>
          </p:nvSpPr>
          <p:spPr bwMode="auto">
            <a:xfrm>
              <a:off x="7671221" y="4064395"/>
              <a:ext cx="692125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Différé</a:t>
              </a:r>
            </a:p>
          </p:txBody>
        </p:sp>
        <p:cxnSp>
          <p:nvCxnSpPr>
            <p:cNvPr id="108" name="Connecteur droit avec flèche 88"/>
            <p:cNvCxnSpPr>
              <a:endCxn id="104" idx="1"/>
            </p:cNvCxnSpPr>
            <p:nvPr/>
          </p:nvCxnSpPr>
          <p:spPr>
            <a:xfrm>
              <a:off x="7159929" y="3845304"/>
              <a:ext cx="551155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ZoneTexte 49"/>
            <p:cNvSpPr txBox="1">
              <a:spLocks noChangeArrowheads="1"/>
            </p:cNvSpPr>
            <p:nvPr/>
          </p:nvSpPr>
          <p:spPr bwMode="auto">
            <a:xfrm>
              <a:off x="8339908" y="4190840"/>
              <a:ext cx="559485" cy="287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Annulation </a:t>
              </a:r>
            </a:p>
          </p:txBody>
        </p:sp>
        <p:grpSp>
          <p:nvGrpSpPr>
            <p:cNvPr id="112" name="Groupe 111"/>
            <p:cNvGrpSpPr/>
            <p:nvPr/>
          </p:nvGrpSpPr>
          <p:grpSpPr>
            <a:xfrm>
              <a:off x="9103643" y="3493790"/>
              <a:ext cx="1342996" cy="872814"/>
              <a:chOff x="5886993" y="3693864"/>
              <a:chExt cx="1293591" cy="919412"/>
            </a:xfrm>
          </p:grpSpPr>
          <p:pic>
            <p:nvPicPr>
              <p:cNvPr id="113" name="Image 112"/>
              <p:cNvPicPr>
                <a:picLocks noChangeAspect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5886993" y="3693864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114" name="ZoneTexte 113"/>
              <p:cNvSpPr txBox="1"/>
              <p:nvPr/>
            </p:nvSpPr>
            <p:spPr>
              <a:xfrm>
                <a:off x="6130835" y="3993093"/>
                <a:ext cx="984070" cy="40012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 smtClean="0"/>
                  <a:t>Bon de commande</a:t>
                </a:r>
                <a:endParaRPr lang="fr-FR" sz="934" b="1" dirty="0"/>
              </a:p>
            </p:txBody>
          </p:sp>
        </p:grpSp>
      </p:grpSp>
      <p:sp>
        <p:nvSpPr>
          <p:cNvPr id="116" name="Rectangle 115"/>
          <p:cNvSpPr/>
          <p:nvPr/>
        </p:nvSpPr>
        <p:spPr>
          <a:xfrm>
            <a:off x="0" y="44169"/>
            <a:ext cx="12192000" cy="11213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55838" tIns="27919" rIns="55838" bIns="27919" anchor="ctr"/>
          <a:lstStyle/>
          <a:p>
            <a:pPr defTabSz="6094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PROJET DE GESTION BUDGETAIRE - GESTION DES COMMANDES</a:t>
            </a:r>
            <a:endParaRPr lang="fr-F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17" name="Image 11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917545" y="44169"/>
            <a:ext cx="1017332" cy="103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15540225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92" grpId="0"/>
      <p:bldP spid="110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Rectangle 51"/>
          <p:cNvSpPr/>
          <p:nvPr/>
        </p:nvSpPr>
        <p:spPr>
          <a:xfrm>
            <a:off x="0" y="44169"/>
            <a:ext cx="12192000" cy="11213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55838" tIns="27919" rIns="55838" bIns="27919" anchor="ctr"/>
          <a:lstStyle/>
          <a:p>
            <a:pPr defTabSz="6094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PROJET DE GESTION BUDGETAIRE - GESTION DES LIVRAISONS </a:t>
            </a:r>
            <a:endParaRPr lang="fr-F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7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28BCD-2DBC-4B2E-BCDD-019F45B9DD8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6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151" y="1776127"/>
            <a:ext cx="681472" cy="95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486396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" name="ZoneTexte 61"/>
          <p:cNvSpPr txBox="1">
            <a:spLocks noChangeArrowheads="1"/>
          </p:cNvSpPr>
          <p:nvPr/>
        </p:nvSpPr>
        <p:spPr bwMode="auto">
          <a:xfrm>
            <a:off x="1309414" y="2277106"/>
            <a:ext cx="772555" cy="51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DMMG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6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33" name="ZoneTexte 129"/>
          <p:cNvSpPr txBox="1">
            <a:spLocks noChangeArrowheads="1"/>
          </p:cNvSpPr>
          <p:nvPr/>
        </p:nvSpPr>
        <p:spPr bwMode="auto">
          <a:xfrm>
            <a:off x="5577488" y="2277106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DG</a:t>
            </a:r>
          </a:p>
        </p:txBody>
      </p:sp>
      <p:pic>
        <p:nvPicPr>
          <p:cNvPr id="9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658497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ZoneTexte 129"/>
          <p:cNvSpPr txBox="1">
            <a:spLocks noChangeArrowheads="1"/>
          </p:cNvSpPr>
          <p:nvPr/>
        </p:nvSpPr>
        <p:spPr bwMode="auto">
          <a:xfrm>
            <a:off x="9526498" y="2277106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CG</a:t>
            </a:r>
          </a:p>
        </p:txBody>
      </p:sp>
      <p:grpSp>
        <p:nvGrpSpPr>
          <p:cNvPr id="2" name="Groupe 1"/>
          <p:cNvGrpSpPr/>
          <p:nvPr/>
        </p:nvGrpSpPr>
        <p:grpSpPr>
          <a:xfrm>
            <a:off x="86464" y="2922431"/>
            <a:ext cx="11550570" cy="3668150"/>
            <a:chOff x="86464" y="2922431"/>
            <a:chExt cx="8119804" cy="2736497"/>
          </a:xfrm>
        </p:grpSpPr>
        <p:cxnSp>
          <p:nvCxnSpPr>
            <p:cNvPr id="100" name="Connecteur droit avec flèche 68"/>
            <p:cNvCxnSpPr/>
            <p:nvPr/>
          </p:nvCxnSpPr>
          <p:spPr>
            <a:xfrm>
              <a:off x="5106449" y="4162429"/>
              <a:ext cx="4511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avec flèche 29"/>
            <p:cNvCxnSpPr/>
            <p:nvPr/>
          </p:nvCxnSpPr>
          <p:spPr>
            <a:xfrm>
              <a:off x="86465" y="3265964"/>
              <a:ext cx="371701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36"/>
            <p:cNvCxnSpPr/>
            <p:nvPr/>
          </p:nvCxnSpPr>
          <p:spPr>
            <a:xfrm>
              <a:off x="86464" y="3265964"/>
              <a:ext cx="0" cy="239198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458165" y="2922431"/>
              <a:ext cx="930841" cy="5221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Saisie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 err="1" smtClean="0">
                  <a:solidFill>
                    <a:prstClr val="white"/>
                  </a:solidFill>
                </a:rPr>
                <a:t>Livraion</a:t>
              </a:r>
              <a:r>
                <a:rPr lang="fr-FR" sz="800" b="1" dirty="0" smtClean="0">
                  <a:solidFill>
                    <a:prstClr val="white"/>
                  </a:solidFill>
                </a:rPr>
                <a:t> </a:t>
              </a:r>
              <a:endParaRPr lang="fr-FR" sz="800" b="1" dirty="0">
                <a:solidFill>
                  <a:prstClr val="white"/>
                </a:solidFill>
              </a:endParaRPr>
            </a:p>
          </p:txBody>
        </p:sp>
        <p:cxnSp>
          <p:nvCxnSpPr>
            <p:cNvPr id="72" name="Connecteur droit avec flèche 9"/>
            <p:cNvCxnSpPr>
              <a:stCxn id="71" idx="2"/>
            </p:cNvCxnSpPr>
            <p:nvPr/>
          </p:nvCxnSpPr>
          <p:spPr>
            <a:xfrm>
              <a:off x="923586" y="3444601"/>
              <a:ext cx="0" cy="28169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Losange 15"/>
            <p:cNvSpPr/>
            <p:nvPr/>
          </p:nvSpPr>
          <p:spPr>
            <a:xfrm>
              <a:off x="376361" y="3737098"/>
              <a:ext cx="1094453" cy="749888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622" b="1" dirty="0">
                  <a:solidFill>
                    <a:prstClr val="white"/>
                  </a:solidFill>
                </a:rPr>
                <a:t>Vérification</a:t>
              </a:r>
            </a:p>
          </p:txBody>
        </p:sp>
        <p:cxnSp>
          <p:nvCxnSpPr>
            <p:cNvPr id="74" name="Connecteur droit avec flèche 24"/>
            <p:cNvCxnSpPr/>
            <p:nvPr/>
          </p:nvCxnSpPr>
          <p:spPr>
            <a:xfrm>
              <a:off x="923586" y="4444781"/>
              <a:ext cx="0" cy="28071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avec flèche 25"/>
            <p:cNvCxnSpPr/>
            <p:nvPr/>
          </p:nvCxnSpPr>
          <p:spPr>
            <a:xfrm flipV="1">
              <a:off x="1498611" y="4100262"/>
              <a:ext cx="177115" cy="11778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ZoneTexte 41"/>
            <p:cNvSpPr txBox="1">
              <a:spLocks noChangeArrowheads="1"/>
            </p:cNvSpPr>
            <p:nvPr/>
          </p:nvSpPr>
          <p:spPr bwMode="auto">
            <a:xfrm>
              <a:off x="1251605" y="3494658"/>
              <a:ext cx="888175" cy="228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Enregistrement </a:t>
              </a:r>
            </a:p>
          </p:txBody>
        </p:sp>
        <p:sp>
          <p:nvSpPr>
            <p:cNvPr id="77" name="ZoneTexte 43"/>
            <p:cNvSpPr txBox="1">
              <a:spLocks noChangeArrowheads="1"/>
            </p:cNvSpPr>
            <p:nvPr/>
          </p:nvSpPr>
          <p:spPr bwMode="auto">
            <a:xfrm>
              <a:off x="266756" y="4444778"/>
              <a:ext cx="629827" cy="399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Annulation 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58165" y="4756908"/>
              <a:ext cx="930841" cy="428927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Réception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Annulée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889312" y="4982658"/>
              <a:ext cx="930841" cy="5221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Engagements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Annulés</a:t>
              </a:r>
            </a:p>
          </p:txBody>
        </p:sp>
        <p:cxnSp>
          <p:nvCxnSpPr>
            <p:cNvPr id="80" name="Connecteur droit avec flèche 64"/>
            <p:cNvCxnSpPr/>
            <p:nvPr/>
          </p:nvCxnSpPr>
          <p:spPr>
            <a:xfrm flipH="1">
              <a:off x="3354732" y="4563545"/>
              <a:ext cx="0" cy="3945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Losange 65"/>
            <p:cNvSpPr/>
            <p:nvPr/>
          </p:nvSpPr>
          <p:spPr>
            <a:xfrm>
              <a:off x="2807507" y="3775377"/>
              <a:ext cx="1094453" cy="749888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Contrôle</a:t>
              </a:r>
            </a:p>
          </p:txBody>
        </p:sp>
        <p:cxnSp>
          <p:nvCxnSpPr>
            <p:cNvPr id="82" name="Connecteur droit avec flèche 68"/>
            <p:cNvCxnSpPr/>
            <p:nvPr/>
          </p:nvCxnSpPr>
          <p:spPr>
            <a:xfrm>
              <a:off x="3861454" y="4150320"/>
              <a:ext cx="4511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69"/>
            <p:cNvSpPr txBox="1">
              <a:spLocks noChangeArrowheads="1"/>
            </p:cNvSpPr>
            <p:nvPr/>
          </p:nvSpPr>
          <p:spPr bwMode="auto">
            <a:xfrm>
              <a:off x="3682752" y="3827400"/>
              <a:ext cx="585013" cy="218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755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Validation</a:t>
              </a:r>
            </a:p>
          </p:txBody>
        </p:sp>
        <p:cxnSp>
          <p:nvCxnSpPr>
            <p:cNvPr id="84" name="Connecteur droit 75"/>
            <p:cNvCxnSpPr/>
            <p:nvPr/>
          </p:nvCxnSpPr>
          <p:spPr>
            <a:xfrm flipH="1">
              <a:off x="103939" y="5658928"/>
              <a:ext cx="2703568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81"/>
            <p:cNvCxnSpPr>
              <a:stCxn id="81" idx="1"/>
            </p:cNvCxnSpPr>
            <p:nvPr/>
          </p:nvCxnSpPr>
          <p:spPr>
            <a:xfrm>
              <a:off x="2807505" y="4150321"/>
              <a:ext cx="0" cy="150762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ZoneTexte 85"/>
            <p:cNvSpPr txBox="1">
              <a:spLocks noChangeArrowheads="1"/>
            </p:cNvSpPr>
            <p:nvPr/>
          </p:nvSpPr>
          <p:spPr bwMode="auto">
            <a:xfrm>
              <a:off x="2762632" y="4455118"/>
              <a:ext cx="779143" cy="228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Différé</a:t>
              </a:r>
            </a:p>
          </p:txBody>
        </p:sp>
        <p:cxnSp>
          <p:nvCxnSpPr>
            <p:cNvPr id="98" name="Connecteur droit avec flèche 88"/>
            <p:cNvCxnSpPr>
              <a:endCxn id="81" idx="1"/>
            </p:cNvCxnSpPr>
            <p:nvPr/>
          </p:nvCxnSpPr>
          <p:spPr>
            <a:xfrm>
              <a:off x="2587504" y="4150320"/>
              <a:ext cx="220003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ZoneTexte 49"/>
            <p:cNvSpPr txBox="1">
              <a:spLocks noChangeArrowheads="1"/>
            </p:cNvSpPr>
            <p:nvPr/>
          </p:nvSpPr>
          <p:spPr bwMode="auto">
            <a:xfrm>
              <a:off x="3515390" y="4631027"/>
              <a:ext cx="629827" cy="39961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Annulation </a:t>
              </a:r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4312649" y="3872808"/>
              <a:ext cx="1056361" cy="936458"/>
              <a:chOff x="5886993" y="3693864"/>
              <a:chExt cx="1293591" cy="919412"/>
            </a:xfrm>
          </p:grpSpPr>
          <p:pic>
            <p:nvPicPr>
              <p:cNvPr id="9" name="Imag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6993" y="3693864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11" name="ZoneTexte 10"/>
              <p:cNvSpPr txBox="1"/>
              <p:nvPr/>
            </p:nvSpPr>
            <p:spPr>
              <a:xfrm>
                <a:off x="6130835" y="3993092"/>
                <a:ext cx="984070" cy="1729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 smtClean="0"/>
                  <a:t>Réception  visée</a:t>
                </a:r>
                <a:endParaRPr lang="fr-FR" sz="934" b="1" dirty="0"/>
              </a:p>
            </p:txBody>
          </p:sp>
        </p:grpSp>
        <p:sp>
          <p:nvSpPr>
            <p:cNvPr id="85" name="Rectangle 84"/>
            <p:cNvSpPr/>
            <p:nvPr/>
          </p:nvSpPr>
          <p:spPr>
            <a:xfrm>
              <a:off x="5637452" y="4986694"/>
              <a:ext cx="930841" cy="522172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Engagements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Annulés</a:t>
              </a:r>
            </a:p>
          </p:txBody>
        </p:sp>
        <p:cxnSp>
          <p:nvCxnSpPr>
            <p:cNvPr id="86" name="Connecteur droit avec flèche 64"/>
            <p:cNvCxnSpPr/>
            <p:nvPr/>
          </p:nvCxnSpPr>
          <p:spPr>
            <a:xfrm flipH="1">
              <a:off x="6102872" y="4567580"/>
              <a:ext cx="0" cy="394574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Losange 65"/>
            <p:cNvSpPr/>
            <p:nvPr/>
          </p:nvSpPr>
          <p:spPr>
            <a:xfrm>
              <a:off x="5555648" y="3779414"/>
              <a:ext cx="1094453" cy="749888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Contrôle</a:t>
              </a:r>
            </a:p>
          </p:txBody>
        </p:sp>
        <p:cxnSp>
          <p:nvCxnSpPr>
            <p:cNvPr id="88" name="Connecteur droit avec flèche 68"/>
            <p:cNvCxnSpPr/>
            <p:nvPr/>
          </p:nvCxnSpPr>
          <p:spPr>
            <a:xfrm>
              <a:off x="6609594" y="4154356"/>
              <a:ext cx="451196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69"/>
            <p:cNvSpPr txBox="1">
              <a:spLocks noChangeArrowheads="1"/>
            </p:cNvSpPr>
            <p:nvPr/>
          </p:nvSpPr>
          <p:spPr bwMode="auto">
            <a:xfrm>
              <a:off x="6430892" y="3831436"/>
              <a:ext cx="585013" cy="2187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755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Validation</a:t>
              </a:r>
            </a:p>
          </p:txBody>
        </p:sp>
        <p:sp>
          <p:nvSpPr>
            <p:cNvPr id="90" name="ZoneTexte 85"/>
            <p:cNvSpPr txBox="1">
              <a:spLocks noChangeArrowheads="1"/>
            </p:cNvSpPr>
            <p:nvPr/>
          </p:nvSpPr>
          <p:spPr bwMode="auto">
            <a:xfrm>
              <a:off x="5510772" y="4459154"/>
              <a:ext cx="779143" cy="228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Différé</a:t>
              </a:r>
            </a:p>
          </p:txBody>
        </p:sp>
        <p:sp>
          <p:nvSpPr>
            <p:cNvPr id="95" name="ZoneTexte 49"/>
            <p:cNvSpPr txBox="1">
              <a:spLocks noChangeArrowheads="1"/>
            </p:cNvSpPr>
            <p:nvPr/>
          </p:nvSpPr>
          <p:spPr bwMode="auto">
            <a:xfrm>
              <a:off x="6263530" y="4635063"/>
              <a:ext cx="629827" cy="228346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 smtClean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Rejet</a:t>
              </a:r>
              <a:endParaRPr lang="fr-FR" sz="800" b="1" dirty="0">
                <a:solidFill>
                  <a:prstClr val="black"/>
                </a:solidFill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96" name="Groupe 95"/>
            <p:cNvGrpSpPr/>
            <p:nvPr/>
          </p:nvGrpSpPr>
          <p:grpSpPr>
            <a:xfrm>
              <a:off x="1520261" y="3751240"/>
              <a:ext cx="6686007" cy="978295"/>
              <a:chOff x="-369921" y="3558429"/>
              <a:chExt cx="7550505" cy="1054847"/>
            </a:xfrm>
          </p:grpSpPr>
          <p:pic>
            <p:nvPicPr>
              <p:cNvPr id="97" name="Image 9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6993" y="3693864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99" name="ZoneTexte 98"/>
              <p:cNvSpPr txBox="1"/>
              <p:nvPr/>
            </p:nvSpPr>
            <p:spPr>
              <a:xfrm>
                <a:off x="6130835" y="3993092"/>
                <a:ext cx="984070" cy="18990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 err="1" smtClean="0"/>
                  <a:t>Reception</a:t>
                </a:r>
                <a:r>
                  <a:rPr lang="fr-FR" sz="934" b="1" dirty="0" smtClean="0"/>
                  <a:t> visée</a:t>
                </a:r>
                <a:endParaRPr lang="fr-FR" sz="934" b="1" dirty="0"/>
              </a:p>
            </p:txBody>
          </p:sp>
          <p:pic>
            <p:nvPicPr>
              <p:cNvPr id="60" name="Image 5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69921" y="3558429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61" name="ZoneTexte 60"/>
              <p:cNvSpPr txBox="1"/>
              <p:nvPr/>
            </p:nvSpPr>
            <p:spPr>
              <a:xfrm>
                <a:off x="-59594" y="3862467"/>
                <a:ext cx="984071" cy="30554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 smtClean="0"/>
                  <a:t>Bon   de </a:t>
                </a:r>
              </a:p>
              <a:p>
                <a:r>
                  <a:rPr lang="fr-FR" sz="934" b="1" dirty="0" smtClean="0"/>
                  <a:t>réception</a:t>
                </a:r>
                <a:endParaRPr lang="fr-FR" sz="934" b="1" dirty="0"/>
              </a:p>
            </p:txBody>
          </p:sp>
        </p:grpSp>
      </p:grpSp>
      <p:pic>
        <p:nvPicPr>
          <p:cNvPr id="3" name="Image 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545" y="44169"/>
            <a:ext cx="1017332" cy="103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97700721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9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Espace réservé du numéro de diapositive 2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D7D28BCD-2DBC-4B2E-BCDD-019F45B9DD8B}" type="slidenum">
              <a:rPr lang="fr-FR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7</a:t>
            </a:fld>
            <a:endParaRPr lang="fr-FR" dirty="0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30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80151" y="1776127"/>
            <a:ext cx="681472" cy="952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3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2795626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32" name="ZoneTexte 61"/>
          <p:cNvSpPr txBox="1">
            <a:spLocks noChangeArrowheads="1"/>
          </p:cNvSpPr>
          <p:nvPr/>
        </p:nvSpPr>
        <p:spPr bwMode="auto">
          <a:xfrm>
            <a:off x="1309414" y="2277106"/>
            <a:ext cx="772555" cy="51523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DMMG</a:t>
            </a:r>
          </a:p>
          <a:p>
            <a:pPr fontAlgn="base">
              <a:spcBef>
                <a:spcPct val="0"/>
              </a:spcBef>
              <a:spcAft>
                <a:spcPct val="0"/>
              </a:spcAft>
            </a:pPr>
            <a:endParaRPr lang="fr-FR" sz="1600" b="1" dirty="0">
              <a:solidFill>
                <a:prstClr val="black"/>
              </a:solidFill>
              <a:latin typeface="Times New Roman" pitchFamily="18" charset="0"/>
              <a:cs typeface="Arial" charset="0"/>
            </a:endParaRPr>
          </a:p>
        </p:txBody>
      </p:sp>
      <p:sp>
        <p:nvSpPr>
          <p:cNvPr id="133" name="ZoneTexte 129"/>
          <p:cNvSpPr txBox="1">
            <a:spLocks noChangeArrowheads="1"/>
          </p:cNvSpPr>
          <p:nvPr/>
        </p:nvSpPr>
        <p:spPr bwMode="auto">
          <a:xfrm>
            <a:off x="3886718" y="2277106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DG</a:t>
            </a:r>
          </a:p>
        </p:txBody>
      </p:sp>
      <p:pic>
        <p:nvPicPr>
          <p:cNvPr id="91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49813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2" name="ZoneTexte 129"/>
          <p:cNvSpPr txBox="1">
            <a:spLocks noChangeArrowheads="1"/>
          </p:cNvSpPr>
          <p:nvPr/>
        </p:nvSpPr>
        <p:spPr bwMode="auto">
          <a:xfrm>
            <a:off x="6817814" y="2277106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CG</a:t>
            </a:r>
          </a:p>
        </p:txBody>
      </p:sp>
      <p:pic>
        <p:nvPicPr>
          <p:cNvPr id="109" name="Picture 7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8941825" y="1776127"/>
            <a:ext cx="680204" cy="95380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ZoneTexte 129"/>
          <p:cNvSpPr txBox="1">
            <a:spLocks noChangeArrowheads="1"/>
          </p:cNvSpPr>
          <p:nvPr/>
        </p:nvSpPr>
        <p:spPr bwMode="auto">
          <a:xfrm>
            <a:off x="10237332" y="2277106"/>
            <a:ext cx="386908" cy="26901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22573" tIns="11286" rIns="22573" bIns="11286">
            <a:spAutoFit/>
          </a:bodyPr>
          <a:lstStyle/>
          <a:p>
            <a:pPr fontAlgn="base">
              <a:spcBef>
                <a:spcPct val="0"/>
              </a:spcBef>
              <a:spcAft>
                <a:spcPct val="0"/>
              </a:spcAft>
            </a:pPr>
            <a:r>
              <a:rPr lang="fr-FR" sz="1600" b="1" dirty="0">
                <a:solidFill>
                  <a:srgbClr val="008E37"/>
                </a:solidFill>
                <a:latin typeface="Times New Roman" pitchFamily="18" charset="0"/>
                <a:cs typeface="Arial" charset="0"/>
              </a:rPr>
              <a:t>DG</a:t>
            </a:r>
          </a:p>
        </p:txBody>
      </p:sp>
      <p:grpSp>
        <p:nvGrpSpPr>
          <p:cNvPr id="16" name="Groupe 15"/>
          <p:cNvGrpSpPr/>
          <p:nvPr/>
        </p:nvGrpSpPr>
        <p:grpSpPr>
          <a:xfrm>
            <a:off x="86464" y="2922431"/>
            <a:ext cx="11662713" cy="2736497"/>
            <a:chOff x="86464" y="2922431"/>
            <a:chExt cx="10360175" cy="1967015"/>
          </a:xfrm>
        </p:grpSpPr>
        <p:cxnSp>
          <p:nvCxnSpPr>
            <p:cNvPr id="100" name="Connecteur droit avec flèche 68"/>
            <p:cNvCxnSpPr/>
            <p:nvPr/>
          </p:nvCxnSpPr>
          <p:spPr>
            <a:xfrm>
              <a:off x="4545797" y="3813751"/>
              <a:ext cx="4008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9" name="Connecteur droit avec flèche 29"/>
            <p:cNvCxnSpPr/>
            <p:nvPr/>
          </p:nvCxnSpPr>
          <p:spPr>
            <a:xfrm>
              <a:off x="86465" y="3169365"/>
              <a:ext cx="330188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Connecteur droit 36"/>
            <p:cNvCxnSpPr/>
            <p:nvPr/>
          </p:nvCxnSpPr>
          <p:spPr>
            <a:xfrm>
              <a:off x="86464" y="3169365"/>
              <a:ext cx="0" cy="1719376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1" name="Rectangle 70"/>
            <p:cNvSpPr/>
            <p:nvPr/>
          </p:nvSpPr>
          <p:spPr>
            <a:xfrm>
              <a:off x="416652" y="2922431"/>
              <a:ext cx="826881" cy="3753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Saisie 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depenses</a:t>
              </a:r>
            </a:p>
          </p:txBody>
        </p:sp>
        <p:cxnSp>
          <p:nvCxnSpPr>
            <p:cNvPr id="72" name="Connecteur droit avec flèche 9"/>
            <p:cNvCxnSpPr>
              <a:stCxn id="71" idx="2"/>
            </p:cNvCxnSpPr>
            <p:nvPr/>
          </p:nvCxnSpPr>
          <p:spPr>
            <a:xfrm>
              <a:off x="830093" y="3297771"/>
              <a:ext cx="0" cy="202487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3" name="Losange 15"/>
            <p:cNvSpPr/>
            <p:nvPr/>
          </p:nvSpPr>
          <p:spPr>
            <a:xfrm>
              <a:off x="343984" y="3508020"/>
              <a:ext cx="972220" cy="539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622" b="1" dirty="0">
                  <a:solidFill>
                    <a:prstClr val="white"/>
                  </a:solidFill>
                </a:rPr>
                <a:t>Vérification</a:t>
              </a:r>
            </a:p>
          </p:txBody>
        </p:sp>
        <p:cxnSp>
          <p:nvCxnSpPr>
            <p:cNvPr id="74" name="Connecteur droit avec flèche 24"/>
            <p:cNvCxnSpPr/>
            <p:nvPr/>
          </p:nvCxnSpPr>
          <p:spPr>
            <a:xfrm>
              <a:off x="830093" y="4016708"/>
              <a:ext cx="0" cy="20178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5" name="Connecteur droit avec flèche 25"/>
            <p:cNvCxnSpPr/>
            <p:nvPr/>
          </p:nvCxnSpPr>
          <p:spPr>
            <a:xfrm flipV="1">
              <a:off x="1340897" y="3769065"/>
              <a:ext cx="157334" cy="8466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6" name="ZoneTexte 41"/>
            <p:cNvSpPr txBox="1">
              <a:spLocks noChangeArrowheads="1"/>
            </p:cNvSpPr>
            <p:nvPr/>
          </p:nvSpPr>
          <p:spPr bwMode="auto">
            <a:xfrm>
              <a:off x="1121477" y="3333752"/>
              <a:ext cx="788980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Enregistrement </a:t>
              </a:r>
            </a:p>
          </p:txBody>
        </p:sp>
        <p:sp>
          <p:nvSpPr>
            <p:cNvPr id="77" name="ZoneTexte 43"/>
            <p:cNvSpPr txBox="1">
              <a:spLocks noChangeArrowheads="1"/>
            </p:cNvSpPr>
            <p:nvPr/>
          </p:nvSpPr>
          <p:spPr bwMode="auto">
            <a:xfrm>
              <a:off x="246620" y="4016706"/>
              <a:ext cx="559485" cy="287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Annulation </a:t>
              </a:r>
            </a:p>
          </p:txBody>
        </p:sp>
        <p:sp>
          <p:nvSpPr>
            <p:cNvPr id="78" name="Rectangle 77"/>
            <p:cNvSpPr/>
            <p:nvPr/>
          </p:nvSpPr>
          <p:spPr>
            <a:xfrm>
              <a:off x="416652" y="4241067"/>
              <a:ext cx="826881" cy="308316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Réception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Annulée</a:t>
              </a:r>
            </a:p>
          </p:txBody>
        </p:sp>
        <p:sp>
          <p:nvSpPr>
            <p:cNvPr id="79" name="Rectangle 78"/>
            <p:cNvSpPr/>
            <p:nvPr/>
          </p:nvSpPr>
          <p:spPr>
            <a:xfrm>
              <a:off x="2576279" y="4403338"/>
              <a:ext cx="826881" cy="3753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Engagements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Annulés</a:t>
              </a:r>
            </a:p>
          </p:txBody>
        </p:sp>
        <p:cxnSp>
          <p:nvCxnSpPr>
            <p:cNvPr id="80" name="Connecteur droit avec flèche 64"/>
            <p:cNvCxnSpPr/>
            <p:nvPr/>
          </p:nvCxnSpPr>
          <p:spPr>
            <a:xfrm flipH="1">
              <a:off x="2989719" y="4102076"/>
              <a:ext cx="0" cy="283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Losange 65"/>
            <p:cNvSpPr/>
            <p:nvPr/>
          </p:nvSpPr>
          <p:spPr>
            <a:xfrm>
              <a:off x="2503610" y="3535535"/>
              <a:ext cx="972220" cy="539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Contrôle</a:t>
              </a:r>
            </a:p>
          </p:txBody>
        </p:sp>
        <p:cxnSp>
          <p:nvCxnSpPr>
            <p:cNvPr id="82" name="Connecteur droit avec flèche 68"/>
            <p:cNvCxnSpPr/>
            <p:nvPr/>
          </p:nvCxnSpPr>
          <p:spPr>
            <a:xfrm>
              <a:off x="3439848" y="3805047"/>
              <a:ext cx="4008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3" name="ZoneTexte 69"/>
            <p:cNvSpPr txBox="1">
              <a:spLocks noChangeArrowheads="1"/>
            </p:cNvSpPr>
            <p:nvPr/>
          </p:nvSpPr>
          <p:spPr bwMode="auto">
            <a:xfrm>
              <a:off x="3281104" y="3572930"/>
              <a:ext cx="519676" cy="15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755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Validation</a:t>
              </a:r>
            </a:p>
          </p:txBody>
        </p:sp>
        <p:cxnSp>
          <p:nvCxnSpPr>
            <p:cNvPr id="84" name="Connecteur droit 75"/>
            <p:cNvCxnSpPr/>
            <p:nvPr/>
          </p:nvCxnSpPr>
          <p:spPr>
            <a:xfrm flipH="1">
              <a:off x="101987" y="4889446"/>
              <a:ext cx="2401623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Connecteur droit 81"/>
            <p:cNvCxnSpPr>
              <a:stCxn id="81" idx="1"/>
            </p:cNvCxnSpPr>
            <p:nvPr/>
          </p:nvCxnSpPr>
          <p:spPr>
            <a:xfrm>
              <a:off x="2503608" y="3805048"/>
              <a:ext cx="0" cy="1083693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4" name="ZoneTexte 85"/>
            <p:cNvSpPr txBox="1">
              <a:spLocks noChangeArrowheads="1"/>
            </p:cNvSpPr>
            <p:nvPr/>
          </p:nvSpPr>
          <p:spPr bwMode="auto">
            <a:xfrm>
              <a:off x="2463747" y="4024138"/>
              <a:ext cx="692125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Différé</a:t>
              </a:r>
            </a:p>
          </p:txBody>
        </p:sp>
        <p:cxnSp>
          <p:nvCxnSpPr>
            <p:cNvPr id="98" name="Connecteur droit avec flèche 88"/>
            <p:cNvCxnSpPr>
              <a:endCxn id="81" idx="1"/>
            </p:cNvCxnSpPr>
            <p:nvPr/>
          </p:nvCxnSpPr>
          <p:spPr>
            <a:xfrm>
              <a:off x="2308178" y="3805047"/>
              <a:ext cx="195432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37" name="ZoneTexte 49"/>
            <p:cNvSpPr txBox="1">
              <a:spLocks noChangeArrowheads="1"/>
            </p:cNvSpPr>
            <p:nvPr/>
          </p:nvSpPr>
          <p:spPr bwMode="auto">
            <a:xfrm>
              <a:off x="3132434" y="4150583"/>
              <a:ext cx="559485" cy="287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Annulation </a:t>
              </a:r>
            </a:p>
          </p:txBody>
        </p:sp>
        <p:grpSp>
          <p:nvGrpSpPr>
            <p:cNvPr id="12" name="Groupe 11"/>
            <p:cNvGrpSpPr/>
            <p:nvPr/>
          </p:nvGrpSpPr>
          <p:grpSpPr>
            <a:xfrm>
              <a:off x="3840652" y="3605569"/>
              <a:ext cx="938382" cy="673133"/>
              <a:chOff x="5886993" y="3693864"/>
              <a:chExt cx="1293591" cy="919412"/>
            </a:xfrm>
          </p:grpSpPr>
          <p:pic>
            <p:nvPicPr>
              <p:cNvPr id="9" name="Image 8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6993" y="3693864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11" name="ZoneTexte 10"/>
              <p:cNvSpPr txBox="1"/>
              <p:nvPr/>
            </p:nvSpPr>
            <p:spPr>
              <a:xfrm>
                <a:off x="6130835" y="3993092"/>
                <a:ext cx="984070" cy="569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/>
                  <a:t>Demande visée</a:t>
                </a:r>
              </a:p>
            </p:txBody>
          </p:sp>
        </p:grpSp>
        <p:sp>
          <p:nvSpPr>
            <p:cNvPr id="85" name="Rectangle 84"/>
            <p:cNvSpPr/>
            <p:nvPr/>
          </p:nvSpPr>
          <p:spPr>
            <a:xfrm>
              <a:off x="5017496" y="4406239"/>
              <a:ext cx="826881" cy="3753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Engagements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Annulés</a:t>
              </a:r>
            </a:p>
          </p:txBody>
        </p:sp>
        <p:cxnSp>
          <p:nvCxnSpPr>
            <p:cNvPr id="86" name="Connecteur droit avec flèche 64"/>
            <p:cNvCxnSpPr/>
            <p:nvPr/>
          </p:nvCxnSpPr>
          <p:spPr>
            <a:xfrm flipH="1">
              <a:off x="5430936" y="4104977"/>
              <a:ext cx="0" cy="283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7" name="Losange 65"/>
            <p:cNvSpPr/>
            <p:nvPr/>
          </p:nvSpPr>
          <p:spPr>
            <a:xfrm>
              <a:off x="4944828" y="3538437"/>
              <a:ext cx="972220" cy="539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Contrôle</a:t>
              </a:r>
            </a:p>
          </p:txBody>
        </p:sp>
        <p:cxnSp>
          <p:nvCxnSpPr>
            <p:cNvPr id="88" name="Connecteur droit avec flèche 68"/>
            <p:cNvCxnSpPr/>
            <p:nvPr/>
          </p:nvCxnSpPr>
          <p:spPr>
            <a:xfrm>
              <a:off x="5881065" y="3807948"/>
              <a:ext cx="4008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89" name="ZoneTexte 69"/>
            <p:cNvSpPr txBox="1">
              <a:spLocks noChangeArrowheads="1"/>
            </p:cNvSpPr>
            <p:nvPr/>
          </p:nvSpPr>
          <p:spPr bwMode="auto">
            <a:xfrm>
              <a:off x="5722321" y="3575831"/>
              <a:ext cx="519676" cy="15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755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Validation</a:t>
              </a:r>
            </a:p>
          </p:txBody>
        </p:sp>
        <p:sp>
          <p:nvSpPr>
            <p:cNvPr id="90" name="ZoneTexte 85"/>
            <p:cNvSpPr txBox="1">
              <a:spLocks noChangeArrowheads="1"/>
            </p:cNvSpPr>
            <p:nvPr/>
          </p:nvSpPr>
          <p:spPr bwMode="auto">
            <a:xfrm>
              <a:off x="4904964" y="4027039"/>
              <a:ext cx="692125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Différé</a:t>
              </a:r>
            </a:p>
          </p:txBody>
        </p:sp>
        <p:sp>
          <p:nvSpPr>
            <p:cNvPr id="95" name="ZoneTexte 49"/>
            <p:cNvSpPr txBox="1">
              <a:spLocks noChangeArrowheads="1"/>
            </p:cNvSpPr>
            <p:nvPr/>
          </p:nvSpPr>
          <p:spPr bwMode="auto">
            <a:xfrm>
              <a:off x="5573651" y="4153484"/>
              <a:ext cx="559485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 smtClean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Rejet</a:t>
              </a:r>
              <a:endParaRPr lang="fr-FR" sz="800" b="1" dirty="0">
                <a:solidFill>
                  <a:prstClr val="black"/>
                </a:solidFill>
                <a:latin typeface="Times New Roman" pitchFamily="18" charset="0"/>
                <a:cs typeface="Arial" charset="0"/>
              </a:endParaRPr>
            </a:p>
          </p:txBody>
        </p:sp>
        <p:grpSp>
          <p:nvGrpSpPr>
            <p:cNvPr id="96" name="Groupe 95"/>
            <p:cNvGrpSpPr/>
            <p:nvPr/>
          </p:nvGrpSpPr>
          <p:grpSpPr>
            <a:xfrm>
              <a:off x="1390155" y="3511357"/>
              <a:ext cx="5909261" cy="710032"/>
              <a:chOff x="-331750" y="3548189"/>
              <a:chExt cx="7512334" cy="1065087"/>
            </a:xfrm>
          </p:grpSpPr>
          <p:pic>
            <p:nvPicPr>
              <p:cNvPr id="97" name="Image 96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6993" y="3693864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99" name="ZoneTexte 98"/>
              <p:cNvSpPr txBox="1"/>
              <p:nvPr/>
            </p:nvSpPr>
            <p:spPr>
              <a:xfrm>
                <a:off x="6130835" y="3993092"/>
                <a:ext cx="984070" cy="5697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/>
                  <a:t>Demande visée</a:t>
                </a:r>
              </a:p>
            </p:txBody>
          </p:sp>
          <p:pic>
            <p:nvPicPr>
              <p:cNvPr id="60" name="Image 59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-331750" y="3548189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61" name="ZoneTexte 60"/>
              <p:cNvSpPr txBox="1"/>
              <p:nvPr/>
            </p:nvSpPr>
            <p:spPr>
              <a:xfrm>
                <a:off x="28447" y="3860574"/>
                <a:ext cx="984069" cy="4095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/>
                  <a:t>Demande </a:t>
                </a:r>
                <a:r>
                  <a:rPr lang="fr-FR" sz="934" b="1" dirty="0" smtClean="0"/>
                  <a:t>de paiement </a:t>
                </a:r>
                <a:endParaRPr lang="fr-FR" sz="934" b="1" dirty="0"/>
              </a:p>
            </p:txBody>
          </p:sp>
        </p:grpSp>
        <p:sp>
          <p:nvSpPr>
            <p:cNvPr id="102" name="Rectangle 101"/>
            <p:cNvSpPr/>
            <p:nvPr/>
          </p:nvSpPr>
          <p:spPr>
            <a:xfrm>
              <a:off x="7783753" y="4443595"/>
              <a:ext cx="826881" cy="375341"/>
            </a:xfrm>
            <a:prstGeom prst="rect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Engagements</a:t>
              </a:r>
            </a:p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Annulés</a:t>
              </a:r>
            </a:p>
          </p:txBody>
        </p:sp>
        <p:cxnSp>
          <p:nvCxnSpPr>
            <p:cNvPr id="103" name="Connecteur droit avec flèche 64"/>
            <p:cNvCxnSpPr/>
            <p:nvPr/>
          </p:nvCxnSpPr>
          <p:spPr>
            <a:xfrm flipH="1">
              <a:off x="8197193" y="4142333"/>
              <a:ext cx="0" cy="283623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4" name="Losange 65"/>
            <p:cNvSpPr/>
            <p:nvPr/>
          </p:nvSpPr>
          <p:spPr>
            <a:xfrm>
              <a:off x="7711084" y="3575792"/>
              <a:ext cx="972220" cy="539025"/>
            </a:xfrm>
            <a:prstGeom prst="diamond">
              <a:avLst/>
            </a:prstGeom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40631" tIns="20315" rIns="40631" bIns="20315" anchor="ctr"/>
            <a:lstStyle/>
            <a:p>
              <a:pPr algn="ctr" fontAlgn="base">
                <a:spcBef>
                  <a:spcPct val="0"/>
                </a:spcBef>
                <a:spcAft>
                  <a:spcPct val="0"/>
                </a:spcAft>
                <a:defRPr/>
              </a:pPr>
              <a:r>
                <a:rPr lang="fr-FR" sz="800" b="1" dirty="0">
                  <a:solidFill>
                    <a:prstClr val="white"/>
                  </a:solidFill>
                </a:rPr>
                <a:t>Contrôle</a:t>
              </a:r>
            </a:p>
          </p:txBody>
        </p:sp>
        <p:cxnSp>
          <p:nvCxnSpPr>
            <p:cNvPr id="105" name="Connecteur droit avec flèche 68"/>
            <p:cNvCxnSpPr/>
            <p:nvPr/>
          </p:nvCxnSpPr>
          <p:spPr>
            <a:xfrm>
              <a:off x="8647322" y="3845304"/>
              <a:ext cx="400805" cy="0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06" name="ZoneTexte 69"/>
            <p:cNvSpPr txBox="1">
              <a:spLocks noChangeArrowheads="1"/>
            </p:cNvSpPr>
            <p:nvPr/>
          </p:nvSpPr>
          <p:spPr bwMode="auto">
            <a:xfrm>
              <a:off x="8488578" y="3613187"/>
              <a:ext cx="519676" cy="157212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wrap="none"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755" b="1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Validation</a:t>
              </a:r>
            </a:p>
          </p:txBody>
        </p:sp>
        <p:sp>
          <p:nvSpPr>
            <p:cNvPr id="107" name="ZoneTexte 85"/>
            <p:cNvSpPr txBox="1">
              <a:spLocks noChangeArrowheads="1"/>
            </p:cNvSpPr>
            <p:nvPr/>
          </p:nvSpPr>
          <p:spPr bwMode="auto">
            <a:xfrm>
              <a:off x="7671221" y="4064395"/>
              <a:ext cx="692125" cy="164137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Différé</a:t>
              </a:r>
            </a:p>
          </p:txBody>
        </p:sp>
        <p:cxnSp>
          <p:nvCxnSpPr>
            <p:cNvPr id="108" name="Connecteur droit avec flèche 88"/>
            <p:cNvCxnSpPr>
              <a:endCxn id="104" idx="1"/>
            </p:cNvCxnSpPr>
            <p:nvPr/>
          </p:nvCxnSpPr>
          <p:spPr>
            <a:xfrm>
              <a:off x="7159929" y="3845304"/>
              <a:ext cx="551155" cy="1"/>
            </a:xfrm>
            <a:prstGeom prst="straightConnector1">
              <a:avLst/>
            </a:prstGeom>
            <a:ln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1" name="ZoneTexte 49"/>
            <p:cNvSpPr txBox="1">
              <a:spLocks noChangeArrowheads="1"/>
            </p:cNvSpPr>
            <p:nvPr/>
          </p:nvSpPr>
          <p:spPr bwMode="auto">
            <a:xfrm>
              <a:off x="8339908" y="4190840"/>
              <a:ext cx="559485" cy="28724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  <p:txBody>
            <a:bodyPr lIns="40631" tIns="20315" rIns="40631" bIns="20315">
              <a:spAutoFit/>
            </a:bodyPr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fr-FR" sz="800" b="1" dirty="0">
                  <a:solidFill>
                    <a:prstClr val="black"/>
                  </a:solidFill>
                  <a:latin typeface="Times New Roman" pitchFamily="18" charset="0"/>
                  <a:cs typeface="Arial" charset="0"/>
                </a:rPr>
                <a:t>Annulation </a:t>
              </a:r>
            </a:p>
          </p:txBody>
        </p:sp>
        <p:grpSp>
          <p:nvGrpSpPr>
            <p:cNvPr id="112" name="Groupe 111"/>
            <p:cNvGrpSpPr/>
            <p:nvPr/>
          </p:nvGrpSpPr>
          <p:grpSpPr>
            <a:xfrm>
              <a:off x="9103643" y="3493790"/>
              <a:ext cx="1342996" cy="872814"/>
              <a:chOff x="5886993" y="3693864"/>
              <a:chExt cx="1293591" cy="919412"/>
            </a:xfrm>
          </p:grpSpPr>
          <p:pic>
            <p:nvPicPr>
              <p:cNvPr id="113" name="Image 112"/>
              <p:cNvPicPr>
                <a:picLocks noChangeAspect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5886993" y="3693864"/>
                <a:ext cx="1293591" cy="919412"/>
              </a:xfrm>
              <a:prstGeom prst="rect">
                <a:avLst/>
              </a:prstGeom>
            </p:spPr>
          </p:pic>
          <p:sp>
            <p:nvSpPr>
              <p:cNvPr id="114" name="ZoneTexte 113"/>
              <p:cNvSpPr txBox="1"/>
              <p:nvPr/>
            </p:nvSpPr>
            <p:spPr>
              <a:xfrm>
                <a:off x="6130835" y="3993093"/>
                <a:ext cx="984070" cy="3964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fr-FR" sz="934" b="1" dirty="0" smtClean="0"/>
                  <a:t>Demande + bordereau de paiement </a:t>
                </a:r>
                <a:endParaRPr lang="fr-FR" sz="934" b="1" dirty="0"/>
              </a:p>
            </p:txBody>
          </p:sp>
        </p:grpSp>
      </p:grpSp>
      <p:sp>
        <p:nvSpPr>
          <p:cNvPr id="62" name="Rectangle 61"/>
          <p:cNvSpPr/>
          <p:nvPr/>
        </p:nvSpPr>
        <p:spPr>
          <a:xfrm>
            <a:off x="0" y="44169"/>
            <a:ext cx="12192000" cy="1121307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lIns="55838" tIns="27919" rIns="55838" bIns="27919" anchor="ctr"/>
          <a:lstStyle/>
          <a:p>
            <a:pPr defTabSz="609474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fr-FR" sz="32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PROJET DE GESTION BUDGETAIRE - GESTION DES PAIEMENTS</a:t>
            </a:r>
            <a:endParaRPr lang="fr-FR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63" name="Image 62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917545" y="44169"/>
            <a:ext cx="1017332" cy="10335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2831935"/>
      </p:ext>
    </p:extLst>
  </p:cSld>
  <p:clrMapOvr>
    <a:masterClrMapping/>
  </p:clrMapOvr>
  <p:transition spd="slow">
    <p:checker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7" dur="500"/>
                                        <p:tgtEl>
                                          <p:spTgt spid="1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1" dur="500"/>
                                        <p:tgtEl>
                                          <p:spTgt spid="1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5" dur="500"/>
                                        <p:tgtEl>
                                          <p:spTgt spid="1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19" dur="500"/>
                                        <p:tgtEl>
                                          <p:spTgt spid="1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3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27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1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1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1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8)">
                                      <p:cBhvr>
                                        <p:cTn id="35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2" grpId="0"/>
      <p:bldP spid="133" grpId="0"/>
      <p:bldP spid="92" grpId="0"/>
      <p:bldP spid="110" grpId="0"/>
    </p:bld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376</TotalTime>
  <Words>271</Words>
  <Application>Microsoft Office PowerPoint</Application>
  <PresentationFormat>Grand écran</PresentationFormat>
  <Paragraphs>184</Paragraphs>
  <Slides>7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6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7</vt:i4>
      </vt:variant>
    </vt:vector>
  </HeadingPairs>
  <TitlesOfParts>
    <vt:vector size="14" baseType="lpstr">
      <vt:lpstr>Arial</vt:lpstr>
      <vt:lpstr>Calibri</vt:lpstr>
      <vt:lpstr>Calibri Light</vt:lpstr>
      <vt:lpstr>Courier New</vt:lpstr>
      <vt:lpstr>Times New Roman</vt:lpstr>
      <vt:lpstr>Wingdings</vt:lpstr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Joel KASSI</dc:creator>
  <cp:lastModifiedBy>Joel KASSI</cp:lastModifiedBy>
  <cp:revision>9</cp:revision>
  <dcterms:created xsi:type="dcterms:W3CDTF">2026-01-09T10:10:04Z</dcterms:created>
  <dcterms:modified xsi:type="dcterms:W3CDTF">2026-01-13T16:05:47Z</dcterms:modified>
</cp:coreProperties>
</file>